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4F7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image" Target="../media/image-18-2.jp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image" Target="../media/image-20-2.jpg"/><Relationship Id="rId3" Type="http://schemas.openxmlformats.org/officeDocument/2006/relationships/image" Target="../media/image-20-3.jpg"/><Relationship Id="rId4" Type="http://schemas.openxmlformats.org/officeDocument/2006/relationships/image" Target="../media/image-20-4.jp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image" Target="../media/image-21-2.jp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slideLayout" Target="../slideLayouts/slideLayout1.xml"/><Relationship Id="rId6"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image" Target="../media/image-25-6.png"/><Relationship Id="rId7" Type="http://schemas.openxmlformats.org/officeDocument/2006/relationships/image" Target="../media/image-25-7.png"/><Relationship Id="rId8" Type="http://schemas.openxmlformats.org/officeDocument/2006/relationships/slideLayout" Target="../slideLayouts/slideLayout1.xml"/><Relationship Id="rId9"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image" Target="../media/image-27-6.png"/><Relationship Id="rId7" Type="http://schemas.openxmlformats.org/officeDocument/2006/relationships/image" Target="../media/image-27-7.png"/><Relationship Id="rId8" Type="http://schemas.openxmlformats.org/officeDocument/2006/relationships/slideLayout" Target="../slideLayouts/slideLayout1.xml"/><Relationship Id="rId9"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989088" y="1908021"/>
            <a:ext cx="6160839" cy="84124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3456" b="1" spc="144" kern="0" dirty="0">
                <a:solidFill>
                  <a:srgbClr val="3D4D83"/>
                </a:solidFill>
                <a:latin typeface="Microsoft Yahei" pitchFamily="34" charset="0"/>
                <a:ea typeface="Microsoft Yahei" pitchFamily="34" charset="-122"/>
                <a:cs typeface="Microsoft Yahei" pitchFamily="34" charset="-120"/>
              </a:rPr>
              <a:t>网络视角下的新经济解析</a:t>
            </a:r>
            <a:endParaRPr lang="en-US" sz="1440" dirty="0"/>
          </a:p>
        </p:txBody>
      </p:sp>
      <p:sp>
        <p:nvSpPr>
          <p:cNvPr id="3" name="Text 1"/>
          <p:cNvSpPr/>
          <p:nvPr/>
        </p:nvSpPr>
        <p:spPr>
          <a:xfrm>
            <a:off x="989088" y="2840084"/>
            <a:ext cx="6265056" cy="48463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584" b="1" dirty="0">
                <a:solidFill>
                  <a:srgbClr val="000000"/>
                </a:solidFill>
                <a:latin typeface="Microsoft Yahei" pitchFamily="34" charset="0"/>
                <a:ea typeface="Microsoft Yahei" pitchFamily="34" charset="-122"/>
                <a:cs typeface="Microsoft Yahei" pitchFamily="34" charset="-120"/>
              </a:rPr>
              <a:t>从企业结构到商业模式的演变与挑战</a:t>
            </a:r>
            <a:endParaRPr lang="en-US" sz="1440" dirty="0"/>
          </a:p>
        </p:txBody>
      </p:sp>
      <p:sp>
        <p:nvSpPr>
          <p:cNvPr id="4" name="Text 2"/>
          <p:cNvSpPr/>
          <p:nvPr/>
        </p:nvSpPr>
        <p:spPr>
          <a:xfrm>
            <a:off x="989088" y="3396659"/>
            <a:ext cx="2051588"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296" dirty="0">
                <a:solidFill>
                  <a:srgbClr val="000000"/>
                </a:solidFill>
                <a:latin typeface="微软雅黑" pitchFamily="34" charset="0"/>
                <a:ea typeface="微软雅黑" pitchFamily="34" charset="-122"/>
                <a:cs typeface="微软雅黑" pitchFamily="34" charset="-120"/>
              </a:rPr>
              <a:t>汇报人</a:t>
            </a:r>
            <a:pPr indent="0" marL="0">
              <a:lnSpc>
                <a:spcPct val="112500"/>
              </a:lnSpc>
              <a:spcBef>
                <a:spcPts val="375"/>
              </a:spcBef>
              <a:buNone/>
            </a:pPr>
            <a:r>
              <a:rPr lang="en-US" sz="1296" dirty="0">
                <a:solidFill>
                  <a:srgbClr val="000000"/>
                </a:solidFill>
                <a:latin typeface="Arial" pitchFamily="34" charset="0"/>
                <a:ea typeface="Arial" pitchFamily="34" charset="-122"/>
                <a:cs typeface="Arial" pitchFamily="34" charset="-120"/>
              </a:rPr>
              <a:t>:</a:t>
            </a:r>
            <a:pPr indent="0" marL="0">
              <a:lnSpc>
                <a:spcPct val="112500"/>
              </a:lnSpc>
              <a:spcBef>
                <a:spcPts val="375"/>
              </a:spcBef>
              <a:buNone/>
            </a:pPr>
            <a:r>
              <a:rPr lang="en-US" sz="1296" dirty="0">
                <a:solidFill>
                  <a:srgbClr val="000000"/>
                </a:solidFill>
                <a:latin typeface="微软雅黑" pitchFamily="34" charset="0"/>
                <a:ea typeface="微软雅黑" pitchFamily="34" charset="-122"/>
                <a:cs typeface="微软雅黑" pitchFamily="34" charset="-120"/>
              </a:rPr>
              <a:t> 讯飞智文</a:t>
            </a:r>
            <a:endParaRPr lang="en-US" sz="1440" dirty="0"/>
          </a:p>
        </p:txBody>
      </p:sp>
      <p:sp>
        <p:nvSpPr>
          <p:cNvPr id="5" name="Shape 3"/>
          <p:cNvSpPr/>
          <p:nvPr/>
        </p:nvSpPr>
        <p:spPr>
          <a:xfrm>
            <a:off x="1125047"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E6C585"/>
          </a:solidFill>
          <a:ln/>
        </p:spPr>
      </p:sp>
      <p:sp>
        <p:nvSpPr>
          <p:cNvPr id="6" name="Shape 4"/>
          <p:cNvSpPr/>
          <p:nvPr/>
        </p:nvSpPr>
        <p:spPr>
          <a:xfrm>
            <a:off x="1478524"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5D9AB"/>
          </a:solidFill>
          <a:ln/>
        </p:spPr>
      </p:sp>
      <p:sp>
        <p:nvSpPr>
          <p:cNvPr id="7" name="Shape 5"/>
          <p:cNvSpPr/>
          <p:nvPr/>
        </p:nvSpPr>
        <p:spPr>
          <a:xfrm>
            <a:off x="1832002"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FAA1A3"/>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网状结构的优势</a:t>
            </a:r>
            <a:endParaRPr lang="en-US" sz="1440" dirty="0"/>
          </a:p>
        </p:txBody>
      </p:sp>
      <p:sp>
        <p:nvSpPr>
          <p:cNvPr id="3" name="Shape 1"/>
          <p:cNvSpPr/>
          <p:nvPr/>
        </p:nvSpPr>
        <p:spPr>
          <a:xfrm>
            <a:off x="5510252" y="2264253"/>
            <a:ext cx="2689524" cy="445315"/>
          </a:xfrm>
          <a:custGeom>
            <a:avLst/>
            <a:gdLst/>
            <a:ahLst/>
            <a:cxnLst/>
            <a:rect l="l" t="t" r="r" b="b"/>
            <a:pathLst>
              <a:path w="2689524" h="445315">
                <a:moveTo>
                  <a:pt x="0" y="0"/>
                </a:moveTo>
                <a:moveTo>
                  <a:pt x="0" y="0"/>
                </a:moveTo>
                <a:lnTo>
                  <a:pt x="2689524" y="0"/>
                </a:lnTo>
                <a:lnTo>
                  <a:pt x="2689524" y="445315"/>
                </a:lnTo>
                <a:lnTo>
                  <a:pt x="0" y="445315"/>
                </a:lnTo>
                <a:close/>
              </a:path>
            </a:pathLst>
          </a:custGeom>
          <a:solidFill>
            <a:srgbClr val="5196FF"/>
          </a:solidFill>
          <a:ln/>
        </p:spPr>
      </p:sp>
      <p:sp>
        <p:nvSpPr>
          <p:cNvPr id="4" name="Shape 2"/>
          <p:cNvSpPr/>
          <p:nvPr/>
        </p:nvSpPr>
        <p:spPr>
          <a:xfrm rot="-8100000">
            <a:off x="7748355" y="2055442"/>
            <a:ext cx="731520" cy="731520"/>
          </a:xfrm>
          <a:custGeom>
            <a:avLst/>
            <a:gdLst/>
            <a:ahLst/>
            <a:cxnLst/>
            <a:rect l="l" t="t" r="r" b="b"/>
            <a:pathLst>
              <a:path w="731520" h="731520">
                <a:moveTo>
                  <a:pt x="0" y="0"/>
                </a:moveTo>
                <a:moveTo>
                  <a:pt x="0" y="0"/>
                </a:moveTo>
                <a:lnTo>
                  <a:pt x="0" y="731520"/>
                </a:lnTo>
                <a:lnTo>
                  <a:pt x="731520" y="731520"/>
                </a:lnTo>
                <a:close/>
              </a:path>
            </a:pathLst>
          </a:custGeom>
          <a:solidFill>
            <a:srgbClr val="5196FF"/>
          </a:solidFill>
          <a:ln/>
        </p:spPr>
      </p:sp>
      <p:sp>
        <p:nvSpPr>
          <p:cNvPr id="5" name="Shape 3"/>
          <p:cNvSpPr/>
          <p:nvPr/>
        </p:nvSpPr>
        <p:spPr>
          <a:xfrm>
            <a:off x="512622" y="1319563"/>
            <a:ext cx="7687154" cy="576734"/>
          </a:xfrm>
          <a:custGeom>
            <a:avLst/>
            <a:gdLst/>
            <a:ahLst/>
            <a:cxnLst/>
            <a:rect l="l" t="t" r="r" b="b"/>
            <a:pathLst>
              <a:path w="7687154" h="576734">
                <a:moveTo>
                  <a:pt x="0" y="0"/>
                </a:moveTo>
                <a:moveTo>
                  <a:pt x="0" y="0"/>
                </a:moveTo>
                <a:lnTo>
                  <a:pt x="7687154" y="0"/>
                </a:lnTo>
                <a:lnTo>
                  <a:pt x="7687154" y="576734"/>
                </a:lnTo>
                <a:lnTo>
                  <a:pt x="0" y="576734"/>
                </a:lnTo>
                <a:close/>
              </a:path>
            </a:pathLst>
          </a:custGeom>
          <a:solidFill>
            <a:srgbClr val="5196FF"/>
          </a:solidFill>
          <a:ln/>
        </p:spPr>
      </p:sp>
      <p:sp>
        <p:nvSpPr>
          <p:cNvPr id="6" name="Shape 4"/>
          <p:cNvSpPr/>
          <p:nvPr/>
        </p:nvSpPr>
        <p:spPr>
          <a:xfrm rot="-8100000">
            <a:off x="7739211" y="1242170"/>
            <a:ext cx="731520" cy="731520"/>
          </a:xfrm>
          <a:custGeom>
            <a:avLst/>
            <a:gdLst/>
            <a:ahLst/>
            <a:cxnLst/>
            <a:rect l="l" t="t" r="r" b="b"/>
            <a:pathLst>
              <a:path w="731520" h="731520">
                <a:moveTo>
                  <a:pt x="0" y="0"/>
                </a:moveTo>
                <a:moveTo>
                  <a:pt x="0" y="0"/>
                </a:moveTo>
                <a:lnTo>
                  <a:pt x="0" y="731520"/>
                </a:lnTo>
                <a:lnTo>
                  <a:pt x="731520" y="731520"/>
                </a:lnTo>
                <a:close/>
              </a:path>
            </a:pathLst>
          </a:custGeom>
          <a:solidFill>
            <a:srgbClr val="5196FF"/>
          </a:solidFill>
          <a:ln/>
        </p:spPr>
      </p:sp>
      <p:sp>
        <p:nvSpPr>
          <p:cNvPr id="7" name="Shape 5"/>
          <p:cNvSpPr/>
          <p:nvPr/>
        </p:nvSpPr>
        <p:spPr>
          <a:xfrm rot="-8100000">
            <a:off x="7730067" y="1610126"/>
            <a:ext cx="731520" cy="731520"/>
          </a:xfrm>
          <a:custGeom>
            <a:avLst/>
            <a:gdLst/>
            <a:ahLst/>
            <a:cxnLst/>
            <a:rect l="l" t="t" r="r" b="b"/>
            <a:pathLst>
              <a:path w="731520" h="731520">
                <a:moveTo>
                  <a:pt x="0" y="0"/>
                </a:moveTo>
                <a:moveTo>
                  <a:pt x="0" y="0"/>
                </a:moveTo>
                <a:lnTo>
                  <a:pt x="0" y="731520"/>
                </a:lnTo>
                <a:lnTo>
                  <a:pt x="731520" y="731520"/>
                </a:lnTo>
                <a:close/>
              </a:path>
            </a:pathLst>
          </a:custGeom>
          <a:solidFill>
            <a:srgbClr val="0084FF"/>
          </a:solidFill>
          <a:ln/>
        </p:spPr>
      </p:sp>
      <p:sp>
        <p:nvSpPr>
          <p:cNvPr id="8" name="Shape 6"/>
          <p:cNvSpPr/>
          <p:nvPr/>
        </p:nvSpPr>
        <p:spPr>
          <a:xfrm>
            <a:off x="521766" y="1903939"/>
            <a:ext cx="2511105" cy="1682799"/>
          </a:xfrm>
          <a:custGeom>
            <a:avLst/>
            <a:gdLst/>
            <a:ahLst/>
            <a:cxnLst/>
            <a:rect l="l" t="t" r="r" b="b"/>
            <a:pathLst>
              <a:path w="2511105" h="1682799">
                <a:moveTo>
                  <a:pt x="0" y="0"/>
                </a:moveTo>
                <a:moveTo>
                  <a:pt x="0" y="0"/>
                </a:moveTo>
                <a:lnTo>
                  <a:pt x="2511105" y="0"/>
                </a:lnTo>
                <a:lnTo>
                  <a:pt x="2511105" y="1682799"/>
                </a:lnTo>
                <a:lnTo>
                  <a:pt x="0" y="1682799"/>
                </a:lnTo>
                <a:close/>
              </a:path>
            </a:pathLst>
          </a:custGeom>
          <a:solidFill>
            <a:srgbClr val="000000">
              <a:alpha val="0"/>
            </a:srgbClr>
          </a:solidFill>
          <a:ln w="19050">
            <a:solidFill>
              <a:srgbClr val="949BF0"/>
            </a:solidFill>
            <a:prstDash val="solid"/>
          </a:ln>
        </p:spPr>
      </p:sp>
      <p:sp>
        <p:nvSpPr>
          <p:cNvPr id="9" name="Shape 7"/>
          <p:cNvSpPr/>
          <p:nvPr/>
        </p:nvSpPr>
        <p:spPr>
          <a:xfrm>
            <a:off x="3030749" y="2264253"/>
            <a:ext cx="2488647" cy="1682799"/>
          </a:xfrm>
          <a:custGeom>
            <a:avLst/>
            <a:gdLst/>
            <a:ahLst/>
            <a:cxnLst/>
            <a:rect l="l" t="t" r="r" b="b"/>
            <a:pathLst>
              <a:path w="2488647" h="1682799">
                <a:moveTo>
                  <a:pt x="0" y="0"/>
                </a:moveTo>
                <a:moveTo>
                  <a:pt x="0" y="0"/>
                </a:moveTo>
                <a:lnTo>
                  <a:pt x="2488647" y="0"/>
                </a:lnTo>
                <a:lnTo>
                  <a:pt x="2488647" y="1682799"/>
                </a:lnTo>
                <a:lnTo>
                  <a:pt x="0" y="1682799"/>
                </a:lnTo>
                <a:close/>
              </a:path>
            </a:pathLst>
          </a:custGeom>
          <a:solidFill>
            <a:srgbClr val="000000">
              <a:alpha val="0"/>
            </a:srgbClr>
          </a:solidFill>
          <a:ln w="19050">
            <a:solidFill>
              <a:srgbClr val="3D4D83"/>
            </a:solidFill>
            <a:prstDash val="solid"/>
          </a:ln>
        </p:spPr>
      </p:sp>
      <p:sp>
        <p:nvSpPr>
          <p:cNvPr id="10" name="Shape 8"/>
          <p:cNvSpPr/>
          <p:nvPr/>
        </p:nvSpPr>
        <p:spPr>
          <a:xfrm>
            <a:off x="5519396" y="2709569"/>
            <a:ext cx="2591353" cy="1682799"/>
          </a:xfrm>
          <a:custGeom>
            <a:avLst/>
            <a:gdLst/>
            <a:ahLst/>
            <a:cxnLst/>
            <a:rect l="l" t="t" r="r" b="b"/>
            <a:pathLst>
              <a:path w="2591353" h="1682799">
                <a:moveTo>
                  <a:pt x="0" y="0"/>
                </a:moveTo>
                <a:moveTo>
                  <a:pt x="0" y="0"/>
                </a:moveTo>
                <a:lnTo>
                  <a:pt x="2591353" y="0"/>
                </a:lnTo>
                <a:lnTo>
                  <a:pt x="2591353" y="1682799"/>
                </a:lnTo>
                <a:lnTo>
                  <a:pt x="0" y="1682799"/>
                </a:lnTo>
                <a:close/>
              </a:path>
            </a:pathLst>
          </a:custGeom>
          <a:solidFill>
            <a:srgbClr val="000000">
              <a:alpha val="0"/>
            </a:srgbClr>
          </a:solidFill>
          <a:ln w="19050">
            <a:solidFill>
              <a:srgbClr val="949BF0"/>
            </a:solidFill>
            <a:prstDash val="solid"/>
          </a:ln>
        </p:spPr>
      </p:sp>
      <p:sp>
        <p:nvSpPr>
          <p:cNvPr id="11" name="Text 9"/>
          <p:cNvSpPr/>
          <p:nvPr/>
        </p:nvSpPr>
        <p:spPr>
          <a:xfrm>
            <a:off x="602401" y="1406762"/>
            <a:ext cx="2430470"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灵活性</a:t>
            </a:r>
            <a:endParaRPr lang="en-US" sz="1440" dirty="0"/>
          </a:p>
        </p:txBody>
      </p:sp>
      <p:sp>
        <p:nvSpPr>
          <p:cNvPr id="12" name="Text 10"/>
          <p:cNvSpPr/>
          <p:nvPr/>
        </p:nvSpPr>
        <p:spPr>
          <a:xfrm>
            <a:off x="512622" y="1864695"/>
            <a:ext cx="2501961"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网状结构以其扁平化和节点间多交叉链接的特点，提供了极高的灵活性，使企业能够迅速适应市场变化，有效应对各种挑战。</a:t>
            </a:r>
            <a:endParaRPr lang="en-US" sz="1440" dirty="0"/>
          </a:p>
        </p:txBody>
      </p:sp>
      <p:sp>
        <p:nvSpPr>
          <p:cNvPr id="13" name="Text 11"/>
          <p:cNvSpPr/>
          <p:nvPr/>
        </p:nvSpPr>
        <p:spPr>
          <a:xfrm>
            <a:off x="3017435" y="2264253"/>
            <a:ext cx="2501961"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在网状结构中，信息的传递更为直接和高效，减少了不必要的层级，降低了信息过载的风险，提高了决策的速度和质量。</a:t>
            </a:r>
            <a:endParaRPr lang="en-US" sz="1440" dirty="0"/>
          </a:p>
        </p:txBody>
      </p:sp>
      <p:sp>
        <p:nvSpPr>
          <p:cNvPr id="14" name="Text 12"/>
          <p:cNvSpPr/>
          <p:nvPr/>
        </p:nvSpPr>
        <p:spPr>
          <a:xfrm>
            <a:off x="5510252" y="2307233"/>
            <a:ext cx="2430470"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适应市场变化的能力</a:t>
            </a:r>
            <a:endParaRPr lang="en-US" sz="1440" dirty="0"/>
          </a:p>
        </p:txBody>
      </p:sp>
      <p:sp>
        <p:nvSpPr>
          <p:cNvPr id="15" name="Text 13"/>
          <p:cNvSpPr/>
          <p:nvPr/>
        </p:nvSpPr>
        <p:spPr>
          <a:xfrm>
            <a:off x="5519396" y="2709569"/>
            <a:ext cx="2501961"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网状结构赋予企业快速响应市场变化的能力，通过虚拟整合和自底向上的商业策略，增强了企业的竞争力和市场适应性。</a:t>
            </a:r>
            <a:endParaRPr lang="en-US" sz="1440" dirty="0"/>
          </a:p>
        </p:txBody>
      </p:sp>
      <p:sp>
        <p:nvSpPr>
          <p:cNvPr id="16" name="Shape 14"/>
          <p:cNvSpPr/>
          <p:nvPr/>
        </p:nvSpPr>
        <p:spPr>
          <a:xfrm>
            <a:off x="3023727" y="1687519"/>
            <a:ext cx="5176049" cy="576734"/>
          </a:xfrm>
          <a:custGeom>
            <a:avLst/>
            <a:gdLst/>
            <a:ahLst/>
            <a:cxnLst/>
            <a:rect l="l" t="t" r="r" b="b"/>
            <a:pathLst>
              <a:path w="5176049" h="576734">
                <a:moveTo>
                  <a:pt x="0" y="0"/>
                </a:moveTo>
                <a:moveTo>
                  <a:pt x="0" y="0"/>
                </a:moveTo>
                <a:lnTo>
                  <a:pt x="5176049" y="0"/>
                </a:lnTo>
                <a:lnTo>
                  <a:pt x="5176049" y="576734"/>
                </a:lnTo>
                <a:lnTo>
                  <a:pt x="0" y="576734"/>
                </a:lnTo>
                <a:close/>
              </a:path>
            </a:pathLst>
          </a:custGeom>
          <a:solidFill>
            <a:srgbClr val="0084FF"/>
          </a:solidFill>
          <a:ln/>
        </p:spPr>
      </p:sp>
      <p:sp>
        <p:nvSpPr>
          <p:cNvPr id="17" name="Text 15"/>
          <p:cNvSpPr/>
          <p:nvPr/>
        </p:nvSpPr>
        <p:spPr>
          <a:xfrm>
            <a:off x="3014583" y="1774718"/>
            <a:ext cx="2430470"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高效信息传递</a:t>
            </a:r>
            <a:endParaRPr lang="en-US" sz="14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03</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复杂董事网络中的权力中心</a:t>
            </a:r>
            <a:endParaRPr lang="en-US" sz="14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董事网络的结构</a:t>
            </a:r>
            <a:endParaRPr lang="en-US" sz="1440" dirty="0"/>
          </a:p>
        </p:txBody>
      </p:sp>
      <p:pic>
        <p:nvPicPr>
          <p:cNvPr id="3" name="Image 0" descr="preencoded.png">    </p:cNvPr>
          <p:cNvPicPr>
            <a:picLocks noChangeAspect="1"/>
          </p:cNvPicPr>
          <p:nvPr/>
        </p:nvPicPr>
        <p:blipFill>
          <a:blip r:embed="rId2">
            <a:alphaModFix amt="60000"/>
          </a:blip>
          <a:stretch>
            <a:fillRect/>
          </a:stretch>
        </p:blipFill>
        <p:spPr>
          <a:xfrm>
            <a:off x="0" y="886688"/>
            <a:ext cx="4523239" cy="4053616"/>
          </a:xfrm>
          <a:prstGeom prst="rect">
            <a:avLst/>
          </a:prstGeom>
        </p:spPr>
      </p:pic>
      <p:pic>
        <p:nvPicPr>
          <p:cNvPr id="4" name="Image 1" descr="preencoded.png">    </p:cNvPr>
          <p:cNvPicPr>
            <a:picLocks noChangeAspect="1"/>
          </p:cNvPicPr>
          <p:nvPr/>
        </p:nvPicPr>
        <p:blipFill>
          <a:blip r:embed="rId3">
            <a:alphaModFix amt="80000"/>
          </a:blip>
          <a:stretch>
            <a:fillRect/>
          </a:stretch>
        </p:blipFill>
        <p:spPr>
          <a:xfrm>
            <a:off x="0" y="903148"/>
            <a:ext cx="4523239" cy="4398546"/>
          </a:xfrm>
          <a:prstGeom prst="rect">
            <a:avLst/>
          </a:prstGeom>
        </p:spPr>
      </p:pic>
      <p:pic>
        <p:nvPicPr>
          <p:cNvPr id="5" name="Image 2" descr="preencoded.png">    </p:cNvPr>
          <p:cNvPicPr>
            <a:picLocks noChangeAspect="1"/>
          </p:cNvPicPr>
          <p:nvPr/>
        </p:nvPicPr>
        <p:blipFill>
          <a:blip r:embed="rId4"/>
          <a:stretch>
            <a:fillRect/>
          </a:stretch>
        </p:blipFill>
        <p:spPr>
          <a:xfrm>
            <a:off x="0" y="1009529"/>
            <a:ext cx="4523239" cy="4523239"/>
          </a:xfrm>
          <a:prstGeom prst="rect">
            <a:avLst/>
          </a:prstGeom>
        </p:spPr>
      </p:pic>
      <p:sp>
        <p:nvSpPr>
          <p:cNvPr id="6" name="Text 1"/>
          <p:cNvSpPr/>
          <p:nvPr/>
        </p:nvSpPr>
        <p:spPr>
          <a:xfrm>
            <a:off x="4122902" y="1093989"/>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6A7AB0"/>
                </a:solidFill>
                <a:latin typeface="Microsoft Yahei" pitchFamily="34" charset="0"/>
                <a:ea typeface="Microsoft Yahei" pitchFamily="34" charset="-122"/>
                <a:cs typeface="Microsoft Yahei" pitchFamily="34" charset="-120"/>
              </a:rPr>
              <a:t>董事会的决策权</a:t>
            </a:r>
            <a:endParaRPr lang="en-US" sz="1440" dirty="0"/>
          </a:p>
        </p:txBody>
      </p:sp>
      <p:sp>
        <p:nvSpPr>
          <p:cNvPr id="7" name="Text 2"/>
          <p:cNvSpPr/>
          <p:nvPr/>
        </p:nvSpPr>
        <p:spPr>
          <a:xfrm>
            <a:off x="4122902" y="1395741"/>
            <a:ext cx="4476025" cy="603504"/>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董事会由十几个成员组成，拥有对公司未来重大决策的权力，包括更换业绩不佳的CEO和批准重大并购案等。因此，公司都努力聘请人脉广泛且经验丰富的董事。</a:t>
            </a:r>
            <a:endParaRPr lang="en-US" sz="1440" dirty="0"/>
          </a:p>
        </p:txBody>
      </p:sp>
      <p:sp>
        <p:nvSpPr>
          <p:cNvPr id="8" name="Text 3"/>
          <p:cNvSpPr/>
          <p:nvPr/>
        </p:nvSpPr>
        <p:spPr>
          <a:xfrm>
            <a:off x="4122902" y="2258934"/>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6A7AB0"/>
                </a:solidFill>
                <a:latin typeface="Microsoft Yahei" pitchFamily="34" charset="0"/>
                <a:ea typeface="Microsoft Yahei" pitchFamily="34" charset="-122"/>
                <a:cs typeface="Microsoft Yahei" pitchFamily="34" charset="-120"/>
              </a:rPr>
              <a:t>董事网络的形成</a:t>
            </a:r>
            <a:endParaRPr lang="en-US" sz="1440" dirty="0"/>
          </a:p>
        </p:txBody>
      </p:sp>
      <p:sp>
        <p:nvSpPr>
          <p:cNvPr id="9" name="Text 4"/>
          <p:cNvSpPr/>
          <p:nvPr/>
        </p:nvSpPr>
        <p:spPr>
          <a:xfrm>
            <a:off x="4122902" y="2555200"/>
            <a:ext cx="4476025" cy="8138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董事会成员通常在多个董事会任职，这种相互连接的网络对企业经验的传播及大公司政治经济影响力的保持具有关键作用。研究表明，21%的董事任职于多个董事会。</a:t>
            </a:r>
            <a:endParaRPr lang="en-US" sz="1440" dirty="0"/>
          </a:p>
        </p:txBody>
      </p:sp>
      <p:sp>
        <p:nvSpPr>
          <p:cNvPr id="10" name="Text 5"/>
          <p:cNvSpPr/>
          <p:nvPr/>
        </p:nvSpPr>
        <p:spPr>
          <a:xfrm>
            <a:off x="4122115" y="3522635"/>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6A7AB0"/>
                </a:solidFill>
                <a:latin typeface="Microsoft Yahei" pitchFamily="34" charset="0"/>
                <a:ea typeface="Microsoft Yahei" pitchFamily="34" charset="-122"/>
                <a:cs typeface="Microsoft Yahei" pitchFamily="34" charset="-120"/>
              </a:rPr>
              <a:t>董事网络的重要性</a:t>
            </a:r>
            <a:endParaRPr lang="en-US" sz="1440" dirty="0"/>
          </a:p>
        </p:txBody>
      </p:sp>
      <p:sp>
        <p:nvSpPr>
          <p:cNvPr id="11" name="Text 6"/>
          <p:cNvSpPr/>
          <p:nvPr/>
        </p:nvSpPr>
        <p:spPr>
          <a:xfrm>
            <a:off x="4122902" y="3824695"/>
            <a:ext cx="4476025" cy="8138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董事网络在美国企业中扮演重要角色，通过复杂网络分析方法，我们认识到该网络的力量源于其相互交织的拓扑结构。枢纽节点在企业决策中发挥关键作用。</a:t>
            </a:r>
            <a:endParaRPr lang="en-US" sz="1440" dirty="0"/>
          </a:p>
        </p:txBody>
      </p:sp>
      <p:sp>
        <p:nvSpPr>
          <p:cNvPr id="12" name="Shape 7"/>
          <p:cNvSpPr/>
          <p:nvPr/>
        </p:nvSpPr>
        <p:spPr>
          <a:xfrm>
            <a:off x="2673371" y="1805964"/>
            <a:ext cx="499914" cy="0"/>
          </a:xfrm>
          <a:custGeom>
            <a:avLst/>
            <a:gdLst/>
            <a:ahLst/>
            <a:cxnLst/>
            <a:rect l="l" t="t" r="r" b="b"/>
            <a:pathLst>
              <a:path w="499914" h="0">
                <a:moveTo>
                  <a:pt x="0" y="0"/>
                </a:moveTo>
                <a:moveTo>
                  <a:pt x="0" y="0"/>
                </a:moveTo>
                <a:lnTo>
                  <a:pt x="499914" y="0"/>
                </a:lnTo>
              </a:path>
            </a:pathLst>
          </a:custGeom>
          <a:noFill/>
          <a:ln w="19050">
            <a:solidFill>
              <a:srgbClr val="3D4D83"/>
            </a:solidFill>
            <a:prstDash val="solid"/>
            <a:headEnd type="none"/>
            <a:tailEnd type="arrow"/>
          </a:ln>
        </p:spPr>
      </p:sp>
      <p:sp>
        <p:nvSpPr>
          <p:cNvPr id="13" name="Shape 8"/>
          <p:cNvSpPr/>
          <p:nvPr/>
        </p:nvSpPr>
        <p:spPr>
          <a:xfrm>
            <a:off x="3162037" y="2856649"/>
            <a:ext cx="350493" cy="0"/>
          </a:xfrm>
          <a:custGeom>
            <a:avLst/>
            <a:gdLst/>
            <a:ahLst/>
            <a:cxnLst/>
            <a:rect l="l" t="t" r="r" b="b"/>
            <a:pathLst>
              <a:path w="350493" h="0">
                <a:moveTo>
                  <a:pt x="0" y="0"/>
                </a:moveTo>
                <a:moveTo>
                  <a:pt x="0" y="0"/>
                </a:moveTo>
                <a:lnTo>
                  <a:pt x="350493" y="0"/>
                </a:lnTo>
              </a:path>
            </a:pathLst>
          </a:custGeom>
          <a:noFill/>
          <a:ln w="19050">
            <a:solidFill>
              <a:srgbClr val="3D4D83"/>
            </a:solidFill>
            <a:prstDash val="solid"/>
            <a:headEnd type="none"/>
            <a:tailEnd type="arrow"/>
          </a:ln>
        </p:spPr>
      </p:sp>
      <p:sp>
        <p:nvSpPr>
          <p:cNvPr id="14" name="Shape 9"/>
          <p:cNvSpPr/>
          <p:nvPr/>
        </p:nvSpPr>
        <p:spPr>
          <a:xfrm>
            <a:off x="2804600" y="4003258"/>
            <a:ext cx="1103131" cy="0"/>
          </a:xfrm>
          <a:custGeom>
            <a:avLst/>
            <a:gdLst/>
            <a:ahLst/>
            <a:cxnLst/>
            <a:rect l="l" t="t" r="r" b="b"/>
            <a:pathLst>
              <a:path w="1103131" h="0">
                <a:moveTo>
                  <a:pt x="0" y="0"/>
                </a:moveTo>
                <a:moveTo>
                  <a:pt x="0" y="0"/>
                </a:moveTo>
                <a:lnTo>
                  <a:pt x="1103131" y="0"/>
                </a:lnTo>
              </a:path>
            </a:pathLst>
          </a:custGeom>
          <a:noFill/>
          <a:ln w="19050">
            <a:solidFill>
              <a:srgbClr val="3D4D83"/>
            </a:solidFill>
            <a:prstDash val="solid"/>
            <a:headEnd type="none"/>
            <a:tailEnd type="arrow"/>
          </a:ln>
        </p:spPr>
      </p:sp>
      <p:sp>
        <p:nvSpPr>
          <p:cNvPr id="15" name="Text 10"/>
          <p:cNvSpPr/>
          <p:nvPr/>
        </p:nvSpPr>
        <p:spPr>
          <a:xfrm>
            <a:off x="1838595" y="1558724"/>
            <a:ext cx="794446"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16" name="Text 11"/>
          <p:cNvSpPr/>
          <p:nvPr/>
        </p:nvSpPr>
        <p:spPr>
          <a:xfrm>
            <a:off x="1605529" y="2616316"/>
            <a:ext cx="1312181"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7" name="Text 12"/>
          <p:cNvSpPr/>
          <p:nvPr/>
        </p:nvSpPr>
        <p:spPr>
          <a:xfrm>
            <a:off x="1426313" y="3754199"/>
            <a:ext cx="1670613"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弗农·乔丹的案例</a:t>
            </a:r>
            <a:endParaRPr lang="en-US" sz="1440" dirty="0"/>
          </a:p>
        </p:txBody>
      </p:sp>
      <p:sp>
        <p:nvSpPr>
          <p:cNvPr id="3" name="Shape 1"/>
          <p:cNvSpPr/>
          <p:nvPr/>
        </p:nvSpPr>
        <p:spPr>
          <a:xfrm>
            <a:off x="931010" y="2447708"/>
            <a:ext cx="2356811" cy="0"/>
          </a:xfrm>
          <a:custGeom>
            <a:avLst/>
            <a:gdLst/>
            <a:ahLst/>
            <a:cxnLst/>
            <a:rect l="l" t="t" r="r" b="b"/>
            <a:pathLst>
              <a:path w="2356811" h="0">
                <a:moveTo>
                  <a:pt x="2356811" y="0"/>
                </a:moveTo>
                <a:moveTo>
                  <a:pt x="2356811" y="0"/>
                </a:moveTo>
                <a:lnTo>
                  <a:pt x="0" y="0"/>
                </a:lnTo>
              </a:path>
            </a:pathLst>
          </a:custGeom>
          <a:noFill/>
          <a:ln w="19050">
            <a:solidFill>
              <a:srgbClr val="3D4D83"/>
            </a:solidFill>
            <a:prstDash val="solid"/>
            <a:headEnd type="arrow"/>
            <a:tailEnd type="arrow"/>
          </a:ln>
        </p:spPr>
      </p:sp>
      <p:sp>
        <p:nvSpPr>
          <p:cNvPr id="4" name="Shape 2"/>
          <p:cNvSpPr/>
          <p:nvPr/>
        </p:nvSpPr>
        <p:spPr>
          <a:xfrm>
            <a:off x="637864" y="1138754"/>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a:ln/>
        </p:spPr>
      </p:sp>
      <p:sp>
        <p:nvSpPr>
          <p:cNvPr id="5" name="Shape 3"/>
          <p:cNvSpPr/>
          <p:nvPr/>
        </p:nvSpPr>
        <p:spPr>
          <a:xfrm>
            <a:off x="627162" y="1138754"/>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a:ln/>
        </p:spPr>
      </p:sp>
      <p:sp>
        <p:nvSpPr>
          <p:cNvPr id="6" name="Text 4"/>
          <p:cNvSpPr/>
          <p:nvPr/>
        </p:nvSpPr>
        <p:spPr>
          <a:xfrm>
            <a:off x="537280" y="1093034"/>
            <a:ext cx="543006"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7" name="Shape 5"/>
          <p:cNvSpPr/>
          <p:nvPr/>
        </p:nvSpPr>
        <p:spPr>
          <a:xfrm>
            <a:off x="2651634" y="2666540"/>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a:ln/>
        </p:spPr>
      </p:sp>
      <p:sp>
        <p:nvSpPr>
          <p:cNvPr id="8" name="Shape 6"/>
          <p:cNvSpPr/>
          <p:nvPr/>
        </p:nvSpPr>
        <p:spPr>
          <a:xfrm>
            <a:off x="2640931" y="2666540"/>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a:ln/>
        </p:spPr>
      </p:sp>
      <p:sp>
        <p:nvSpPr>
          <p:cNvPr id="9" name="Text 7"/>
          <p:cNvSpPr/>
          <p:nvPr/>
        </p:nvSpPr>
        <p:spPr>
          <a:xfrm>
            <a:off x="2552583" y="2620820"/>
            <a:ext cx="566988"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0" name="Shape 8"/>
          <p:cNvSpPr/>
          <p:nvPr/>
        </p:nvSpPr>
        <p:spPr>
          <a:xfrm>
            <a:off x="4767525" y="1144931"/>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a:ln/>
        </p:spPr>
      </p:sp>
      <p:sp>
        <p:nvSpPr>
          <p:cNvPr id="11" name="Shape 9"/>
          <p:cNvSpPr/>
          <p:nvPr/>
        </p:nvSpPr>
        <p:spPr>
          <a:xfrm>
            <a:off x="4756823" y="1144931"/>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a:ln/>
        </p:spPr>
      </p:sp>
      <p:sp>
        <p:nvSpPr>
          <p:cNvPr id="12" name="Text 10"/>
          <p:cNvSpPr/>
          <p:nvPr/>
        </p:nvSpPr>
        <p:spPr>
          <a:xfrm>
            <a:off x="4659330" y="1093034"/>
            <a:ext cx="590969"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3" name="Shape 11"/>
          <p:cNvSpPr/>
          <p:nvPr/>
        </p:nvSpPr>
        <p:spPr>
          <a:xfrm>
            <a:off x="3299836" y="2447708"/>
            <a:ext cx="2356811" cy="0"/>
          </a:xfrm>
          <a:custGeom>
            <a:avLst/>
            <a:gdLst/>
            <a:ahLst/>
            <a:cxnLst/>
            <a:rect l="l" t="t" r="r" b="b"/>
            <a:pathLst>
              <a:path w="2356811" h="0">
                <a:moveTo>
                  <a:pt x="2356811" y="0"/>
                </a:moveTo>
                <a:moveTo>
                  <a:pt x="2356811" y="0"/>
                </a:moveTo>
                <a:lnTo>
                  <a:pt x="0" y="0"/>
                </a:lnTo>
              </a:path>
            </a:pathLst>
          </a:custGeom>
          <a:noFill/>
          <a:ln w="19050">
            <a:solidFill>
              <a:srgbClr val="3D4D83"/>
            </a:solidFill>
            <a:prstDash val="solid"/>
            <a:headEnd type="arrow"/>
            <a:tailEnd type="arrow"/>
          </a:ln>
        </p:spPr>
      </p:sp>
      <p:sp>
        <p:nvSpPr>
          <p:cNvPr id="14" name="Shape 12"/>
          <p:cNvSpPr/>
          <p:nvPr/>
        </p:nvSpPr>
        <p:spPr>
          <a:xfrm>
            <a:off x="5656511" y="2447708"/>
            <a:ext cx="2356811" cy="0"/>
          </a:xfrm>
          <a:custGeom>
            <a:avLst/>
            <a:gdLst/>
            <a:ahLst/>
            <a:cxnLst/>
            <a:rect l="l" t="t" r="r" b="b"/>
            <a:pathLst>
              <a:path w="2356811" h="0">
                <a:moveTo>
                  <a:pt x="2356811" y="0"/>
                </a:moveTo>
                <a:moveTo>
                  <a:pt x="2356811" y="0"/>
                </a:moveTo>
                <a:lnTo>
                  <a:pt x="0" y="0"/>
                </a:lnTo>
              </a:path>
            </a:pathLst>
          </a:custGeom>
          <a:noFill/>
          <a:ln w="19050">
            <a:solidFill>
              <a:srgbClr val="3D4D83"/>
            </a:solidFill>
            <a:prstDash val="solid"/>
            <a:headEnd type="arrow"/>
            <a:tailEnd type="arrow"/>
          </a:ln>
        </p:spPr>
      </p:sp>
      <p:sp>
        <p:nvSpPr>
          <p:cNvPr id="15" name="Text 13"/>
          <p:cNvSpPr/>
          <p:nvPr/>
        </p:nvSpPr>
        <p:spPr>
          <a:xfrm>
            <a:off x="1132554" y="966385"/>
            <a:ext cx="3291840" cy="44805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网络效应在职业生涯中的作用</a:t>
            </a:r>
            <a:endParaRPr lang="en-US" sz="1440" dirty="0"/>
          </a:p>
        </p:txBody>
      </p:sp>
      <p:sp>
        <p:nvSpPr>
          <p:cNvPr id="16" name="Text 14"/>
          <p:cNvSpPr/>
          <p:nvPr/>
        </p:nvSpPr>
        <p:spPr>
          <a:xfrm>
            <a:off x="1132554" y="1313239"/>
            <a:ext cx="3291840"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弗农·乔丹通过在10个董事会任职，建立了强大的社会网络，这对他的事业成功起到了关键作用。他的职业道路展示了网络效应在职业生涯中的重要性。</a:t>
            </a:r>
            <a:endParaRPr lang="en-US" sz="1440" dirty="0"/>
          </a:p>
        </p:txBody>
      </p:sp>
      <p:sp>
        <p:nvSpPr>
          <p:cNvPr id="17" name="Text 15"/>
          <p:cNvSpPr/>
          <p:nvPr/>
        </p:nvSpPr>
        <p:spPr>
          <a:xfrm>
            <a:off x="3196290" y="2539757"/>
            <a:ext cx="3291765"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小世界网络的影响力</a:t>
            </a:r>
            <a:endParaRPr lang="en-US" sz="1440" dirty="0"/>
          </a:p>
        </p:txBody>
      </p:sp>
      <p:sp>
        <p:nvSpPr>
          <p:cNvPr id="18" name="Text 16"/>
          <p:cNvSpPr/>
          <p:nvPr/>
        </p:nvSpPr>
        <p:spPr>
          <a:xfrm>
            <a:off x="3196215" y="2886683"/>
            <a:ext cx="3291840"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公司主管组成的相互联系的小世界决定了企业的主要人事任命。这种小世界网络的演化方式创造了拥有巨大权力的“老伙计网络”，或称精英阶层，他们对经济和政治生活具有无可比拟的影响力。</a:t>
            </a:r>
            <a:endParaRPr lang="en-US" sz="1440" dirty="0"/>
          </a:p>
        </p:txBody>
      </p:sp>
      <p:sp>
        <p:nvSpPr>
          <p:cNvPr id="19" name="Text 17"/>
          <p:cNvSpPr/>
          <p:nvPr/>
        </p:nvSpPr>
        <p:spPr>
          <a:xfrm>
            <a:off x="5314241" y="966385"/>
            <a:ext cx="3292479"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硅谷的网络效应实例</a:t>
            </a:r>
            <a:endParaRPr lang="en-US" sz="1440" dirty="0"/>
          </a:p>
        </p:txBody>
      </p:sp>
      <p:sp>
        <p:nvSpPr>
          <p:cNvPr id="20" name="Text 18"/>
          <p:cNvSpPr/>
          <p:nvPr/>
        </p:nvSpPr>
        <p:spPr>
          <a:xfrm>
            <a:off x="5314880" y="1313239"/>
            <a:ext cx="3291840"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在硅谷，公司间大量的劳动力流动创造了公司间稠密的人际关系链接，这些链接被广泛应用于招募新雇员和吸引管理人员加盟。这是网络效应在行业中的具体体现。</a:t>
            </a:r>
            <a:endParaRPr lang="en-US" sz="14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“老伙计网络”的形成</a:t>
            </a:r>
            <a:endParaRPr lang="en-US" sz="1440" dirty="0"/>
          </a:p>
        </p:txBody>
      </p:sp>
      <p:sp>
        <p:nvSpPr>
          <p:cNvPr id="3" name="Shape 1"/>
          <p:cNvSpPr/>
          <p:nvPr/>
        </p:nvSpPr>
        <p:spPr>
          <a:xfrm>
            <a:off x="603401" y="1099566"/>
            <a:ext cx="7497539" cy="1021473"/>
          </a:xfrm>
          <a:custGeom>
            <a:avLst/>
            <a:gdLst/>
            <a:ahLst/>
            <a:cxnLst/>
            <a:rect l="l" t="t" r="r" b="b"/>
            <a:pathLst>
              <a:path w="7497539" h="1021473">
                <a:moveTo>
                  <a:pt x="127684" y="0"/>
                </a:moveTo>
                <a:moveTo>
                  <a:pt x="127684" y="0"/>
                </a:moveTo>
                <a:lnTo>
                  <a:pt x="7369855" y="0"/>
                </a:lnTo>
                <a:quadBezTo>
                  <a:pt x="7497539" y="0"/>
                  <a:pt x="7497539" y="127684"/>
                </a:quadBezTo>
                <a:lnTo>
                  <a:pt x="7497539" y="893789"/>
                </a:lnTo>
                <a:quadBezTo>
                  <a:pt x="7497539" y="1021473"/>
                  <a:pt x="7369855" y="1021473"/>
                </a:quadBezTo>
                <a:lnTo>
                  <a:pt x="127684" y="1021473"/>
                </a:lnTo>
                <a:quadBezTo>
                  <a:pt x="0" y="1021473"/>
                  <a:pt x="0" y="893789"/>
                </a:quadBezTo>
                <a:lnTo>
                  <a:pt x="0" y="127684"/>
                </a:lnTo>
                <a:quadBezTo>
                  <a:pt x="0" y="0"/>
                  <a:pt x="127684" y="0"/>
                </a:quadBezTo>
                <a:close/>
              </a:path>
            </a:pathLst>
          </a:custGeom>
          <a:solidFill>
            <a:srgbClr val="E1E1E1">
              <a:alpha val="20000"/>
            </a:srgbClr>
          </a:solidFill>
          <a:ln/>
        </p:spPr>
      </p:sp>
      <p:sp>
        <p:nvSpPr>
          <p:cNvPr id="4" name="Shape 2"/>
          <p:cNvSpPr/>
          <p:nvPr/>
        </p:nvSpPr>
        <p:spPr>
          <a:xfrm>
            <a:off x="603401" y="3263375"/>
            <a:ext cx="7497539" cy="914400"/>
          </a:xfrm>
          <a:custGeom>
            <a:avLst/>
            <a:gdLst/>
            <a:ahLst/>
            <a:cxnLst/>
            <a:rect l="l" t="t" r="r" b="b"/>
            <a:pathLst>
              <a:path w="7497539" h="914400">
                <a:moveTo>
                  <a:pt x="114300" y="0"/>
                </a:moveTo>
                <a:moveTo>
                  <a:pt x="114300" y="0"/>
                </a:moveTo>
                <a:lnTo>
                  <a:pt x="7383239" y="0"/>
                </a:lnTo>
                <a:quadBezTo>
                  <a:pt x="7497539" y="0"/>
                  <a:pt x="7497539" y="114300"/>
                </a:quadBezTo>
                <a:lnTo>
                  <a:pt x="7497539" y="800100"/>
                </a:lnTo>
                <a:quadBezTo>
                  <a:pt x="7497539" y="914400"/>
                  <a:pt x="7383239" y="914400"/>
                </a:quadBezTo>
                <a:lnTo>
                  <a:pt x="114300" y="914400"/>
                </a:lnTo>
                <a:quadBezTo>
                  <a:pt x="0" y="914400"/>
                  <a:pt x="0" y="800100"/>
                </a:quadBezTo>
                <a:lnTo>
                  <a:pt x="0" y="114300"/>
                </a:lnTo>
                <a:quadBezTo>
                  <a:pt x="0" y="0"/>
                  <a:pt x="114300" y="0"/>
                </a:quadBezTo>
                <a:close/>
              </a:path>
            </a:pathLst>
          </a:custGeom>
          <a:solidFill>
            <a:srgbClr val="E1E1E1">
              <a:alpha val="20000"/>
            </a:srgbClr>
          </a:solidFill>
          <a:ln/>
        </p:spPr>
      </p:sp>
      <p:sp>
        <p:nvSpPr>
          <p:cNvPr id="5" name="Shape 3"/>
          <p:cNvSpPr/>
          <p:nvPr/>
        </p:nvSpPr>
        <p:spPr>
          <a:xfrm rot="-8100000">
            <a:off x="8148204" y="3558047"/>
            <a:ext cx="325055" cy="325055"/>
          </a:xfrm>
          <a:custGeom>
            <a:avLst/>
            <a:gdLst/>
            <a:ahLst/>
            <a:cxnLst/>
            <a:rect l="l" t="t" r="r" b="b"/>
            <a:pathLst>
              <a:path w="325055" h="325055">
                <a:moveTo>
                  <a:pt x="0" y="0"/>
                </a:moveTo>
                <a:moveTo>
                  <a:pt x="0" y="0"/>
                </a:moveTo>
                <a:lnTo>
                  <a:pt x="0" y="325055"/>
                </a:lnTo>
                <a:lnTo>
                  <a:pt x="325055" y="325055"/>
                </a:lnTo>
                <a:close/>
              </a:path>
            </a:pathLst>
          </a:custGeom>
          <a:solidFill>
            <a:srgbClr val="E1E1E1">
              <a:alpha val="20000"/>
            </a:srgbClr>
          </a:solidFill>
          <a:ln/>
        </p:spPr>
      </p:sp>
      <p:sp>
        <p:nvSpPr>
          <p:cNvPr id="6" name="Shape 4"/>
          <p:cNvSpPr/>
          <p:nvPr/>
        </p:nvSpPr>
        <p:spPr>
          <a:xfrm>
            <a:off x="603401" y="2248391"/>
            <a:ext cx="7497539" cy="914400"/>
          </a:xfrm>
          <a:custGeom>
            <a:avLst/>
            <a:gdLst/>
            <a:ahLst/>
            <a:cxnLst/>
            <a:rect l="l" t="t" r="r" b="b"/>
            <a:pathLst>
              <a:path w="7497539" h="914400">
                <a:moveTo>
                  <a:pt x="114300" y="0"/>
                </a:moveTo>
                <a:moveTo>
                  <a:pt x="114300" y="0"/>
                </a:moveTo>
                <a:lnTo>
                  <a:pt x="7383239" y="0"/>
                </a:lnTo>
                <a:quadBezTo>
                  <a:pt x="7497539" y="0"/>
                  <a:pt x="7497539" y="114300"/>
                </a:quadBezTo>
                <a:lnTo>
                  <a:pt x="7497539" y="800100"/>
                </a:lnTo>
                <a:quadBezTo>
                  <a:pt x="7497539" y="914400"/>
                  <a:pt x="7383239" y="914400"/>
                </a:quadBezTo>
                <a:lnTo>
                  <a:pt x="114300" y="914400"/>
                </a:lnTo>
                <a:quadBezTo>
                  <a:pt x="0" y="914400"/>
                  <a:pt x="0" y="800100"/>
                </a:quadBezTo>
                <a:lnTo>
                  <a:pt x="0" y="114300"/>
                </a:lnTo>
                <a:quadBezTo>
                  <a:pt x="0" y="0"/>
                  <a:pt x="114300" y="0"/>
                </a:quadBezTo>
                <a:close/>
              </a:path>
            </a:pathLst>
          </a:custGeom>
          <a:solidFill>
            <a:srgbClr val="E1E1E1">
              <a:alpha val="20000"/>
            </a:srgbClr>
          </a:solidFill>
          <a:ln/>
        </p:spPr>
      </p:sp>
      <p:sp>
        <p:nvSpPr>
          <p:cNvPr id="7" name="Shape 5"/>
          <p:cNvSpPr/>
          <p:nvPr/>
        </p:nvSpPr>
        <p:spPr>
          <a:xfrm rot="-8100000">
            <a:off x="8148223" y="2543063"/>
            <a:ext cx="325055" cy="325055"/>
          </a:xfrm>
          <a:custGeom>
            <a:avLst/>
            <a:gdLst/>
            <a:ahLst/>
            <a:cxnLst/>
            <a:rect l="l" t="t" r="r" b="b"/>
            <a:pathLst>
              <a:path w="325055" h="325055">
                <a:moveTo>
                  <a:pt x="0" y="0"/>
                </a:moveTo>
                <a:moveTo>
                  <a:pt x="0" y="0"/>
                </a:moveTo>
                <a:lnTo>
                  <a:pt x="0" y="325055"/>
                </a:lnTo>
                <a:lnTo>
                  <a:pt x="325055" y="325055"/>
                </a:lnTo>
                <a:close/>
              </a:path>
            </a:pathLst>
          </a:custGeom>
          <a:solidFill>
            <a:srgbClr val="E1E1E1">
              <a:alpha val="20000"/>
            </a:srgbClr>
          </a:solidFill>
          <a:ln/>
        </p:spPr>
      </p:sp>
      <p:sp>
        <p:nvSpPr>
          <p:cNvPr id="8" name="Shape 6"/>
          <p:cNvSpPr/>
          <p:nvPr/>
        </p:nvSpPr>
        <p:spPr>
          <a:xfrm rot="-8100000">
            <a:off x="8148185" y="1394239"/>
            <a:ext cx="325055" cy="325055"/>
          </a:xfrm>
          <a:custGeom>
            <a:avLst/>
            <a:gdLst/>
            <a:ahLst/>
            <a:cxnLst/>
            <a:rect l="l" t="t" r="r" b="b"/>
            <a:pathLst>
              <a:path w="325055" h="325055">
                <a:moveTo>
                  <a:pt x="0" y="0"/>
                </a:moveTo>
                <a:moveTo>
                  <a:pt x="0" y="0"/>
                </a:moveTo>
                <a:lnTo>
                  <a:pt x="0" y="325055"/>
                </a:lnTo>
                <a:lnTo>
                  <a:pt x="325055" y="325055"/>
                </a:lnTo>
                <a:close/>
              </a:path>
            </a:pathLst>
          </a:custGeom>
          <a:solidFill>
            <a:srgbClr val="E1E1E1">
              <a:alpha val="20000"/>
            </a:srgbClr>
          </a:solidFill>
          <a:ln/>
        </p:spPr>
      </p:sp>
      <p:sp>
        <p:nvSpPr>
          <p:cNvPr id="9" name="Text 7"/>
          <p:cNvSpPr/>
          <p:nvPr/>
        </p:nvSpPr>
        <p:spPr>
          <a:xfrm>
            <a:off x="834307" y="1323749"/>
            <a:ext cx="2845133" cy="573106"/>
          </a:xfrm>
          <a:prstGeom prst="rect">
            <a:avLst/>
          </a:prstGeom>
          <a:noFill/>
          <a:ln/>
        </p:spPr>
        <p:txBody>
          <a:bodyPr wrap="square" lIns="95250" tIns="95250" rIns="95250" bIns="95250" rtlCol="0" anchor="ctr">
            <a:spAutoFit/>
          </a:bodyPr>
          <a:lstStyle/>
          <a:p>
            <a:pPr indent="0" marL="0">
              <a:lnSpc>
                <a:spcPct val="100000"/>
              </a:lnSpc>
              <a:buNone/>
            </a:pPr>
            <a:r>
              <a:rPr lang="en-US" sz="1728" b="1" dirty="0">
                <a:solidFill>
                  <a:srgbClr val="3D4D83"/>
                </a:solidFill>
                <a:latin typeface="Microsoft Yahei" pitchFamily="34" charset="0"/>
                <a:ea typeface="Microsoft Yahei" pitchFamily="34" charset="-122"/>
                <a:cs typeface="Microsoft Yahei" pitchFamily="34" charset="-120"/>
              </a:rPr>
              <a:t>公司主管间的相互联系</a:t>
            </a:r>
            <a:endParaRPr lang="en-US" sz="1440" dirty="0"/>
          </a:p>
        </p:txBody>
      </p:sp>
      <p:sp>
        <p:nvSpPr>
          <p:cNvPr id="10" name="Text 8"/>
          <p:cNvSpPr/>
          <p:nvPr/>
        </p:nvSpPr>
        <p:spPr>
          <a:xfrm>
            <a:off x="3586576" y="1099566"/>
            <a:ext cx="4333133" cy="914400"/>
          </a:xfrm>
          <a:prstGeom prst="rect">
            <a:avLst/>
          </a:prstGeom>
          <a:noFill/>
          <a:ln/>
        </p:spPr>
        <p:txBody>
          <a:bodyPr wrap="square" lIns="95250" tIns="95250" rIns="95250" bIns="95250" rtlCol="0" anchor="ctr">
            <a:spAutoFit/>
          </a:bodyPr>
          <a:lstStyle/>
          <a:p>
            <a:pPr indent="0" marL="0">
              <a:lnSpc>
                <a:spcPct val="100000"/>
              </a:lnSpc>
              <a:spcBef>
                <a:spcPts val="375"/>
              </a:spcBef>
              <a:buNone/>
            </a:pPr>
            <a:r>
              <a:rPr lang="en-US" sz="1008" dirty="0">
                <a:solidFill>
                  <a:srgbClr val="000000"/>
                </a:solidFill>
                <a:latin typeface="Microsoft Yahei" pitchFamily="34" charset="0"/>
                <a:ea typeface="Microsoft Yahei" pitchFamily="34" charset="-122"/>
                <a:cs typeface="Microsoft Yahei" pitchFamily="34" charset="-120"/>
              </a:rPr>
              <a:t>在“老伙计网络”的形成过程中，公司主管之间的紧密联系起到了关键作用。他们通过各种社交活动和业务往来，建立了深厚的友谊和信任，形成了一个紧密的小世界网络。</a:t>
            </a:r>
            <a:endParaRPr lang="en-US" sz="1440" dirty="0"/>
          </a:p>
        </p:txBody>
      </p:sp>
      <p:sp>
        <p:nvSpPr>
          <p:cNvPr id="11" name="Text 9"/>
          <p:cNvSpPr/>
          <p:nvPr/>
        </p:nvSpPr>
        <p:spPr>
          <a:xfrm>
            <a:off x="834307" y="2409000"/>
            <a:ext cx="2531059" cy="593182"/>
          </a:xfrm>
          <a:prstGeom prst="rect">
            <a:avLst/>
          </a:prstGeom>
          <a:noFill/>
          <a:ln/>
        </p:spPr>
        <p:txBody>
          <a:bodyPr wrap="square" lIns="95250" tIns="95250" rIns="95250" bIns="95250" rtlCol="0" anchor="ctr">
            <a:spAutoFit/>
          </a:bodyPr>
          <a:lstStyle/>
          <a:p>
            <a:pP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弗农·乔丹等企业精英的角色</a:t>
            </a:r>
            <a:endParaRPr lang="en-US" sz="1440" dirty="0"/>
          </a:p>
        </p:txBody>
      </p:sp>
      <p:sp>
        <p:nvSpPr>
          <p:cNvPr id="12" name="Text 10"/>
          <p:cNvSpPr/>
          <p:nvPr/>
        </p:nvSpPr>
        <p:spPr>
          <a:xfrm>
            <a:off x="3586576" y="2248391"/>
            <a:ext cx="4333133" cy="914400"/>
          </a:xfrm>
          <a:prstGeom prst="rect">
            <a:avLst/>
          </a:prstGeom>
          <a:noFill/>
          <a:ln/>
        </p:spPr>
        <p:txBody>
          <a:bodyPr wrap="square" lIns="95250" tIns="95250" rIns="95250" bIns="95250" rtlCol="0" anchor="ctr">
            <a:spAutoFit/>
          </a:bodyPr>
          <a:lstStyle/>
          <a:p>
            <a:pPr indent="0" marL="0">
              <a:lnSpc>
                <a:spcPct val="100000"/>
              </a:lnSpc>
              <a:spcBef>
                <a:spcPts val="375"/>
              </a:spcBef>
              <a:buNone/>
            </a:pPr>
            <a:r>
              <a:rPr lang="en-US" sz="1008" dirty="0">
                <a:solidFill>
                  <a:srgbClr val="000000"/>
                </a:solidFill>
                <a:latin typeface="Microsoft Yahei" pitchFamily="34" charset="0"/>
                <a:ea typeface="Microsoft Yahei" pitchFamily="34" charset="-122"/>
                <a:cs typeface="Microsoft Yahei" pitchFamily="34" charset="-120"/>
              </a:rPr>
              <a:t>弗农·乔丹等企业精英在多个董事会任职，他们的广泛人脉和丰富经验使他们成为“老伙计网络”中的核心人物。他们的存在使得这个网络更加稳固，影响力更大。</a:t>
            </a:r>
            <a:endParaRPr lang="en-US" sz="1440" dirty="0"/>
          </a:p>
        </p:txBody>
      </p:sp>
      <p:sp>
        <p:nvSpPr>
          <p:cNvPr id="13" name="Text 11"/>
          <p:cNvSpPr/>
          <p:nvPr/>
        </p:nvSpPr>
        <p:spPr>
          <a:xfrm>
            <a:off x="834307" y="3434022"/>
            <a:ext cx="2530145" cy="573106"/>
          </a:xfrm>
          <a:prstGeom prst="rect">
            <a:avLst/>
          </a:prstGeom>
          <a:noFill/>
          <a:ln/>
        </p:spPr>
        <p:txBody>
          <a:bodyPr wrap="square" lIns="95250" tIns="95250" rIns="95250" bIns="95250" rtlCol="0" anchor="ctr">
            <a:spAutoFit/>
          </a:bodyPr>
          <a:lstStyle/>
          <a:p>
            <a:pPr indent="0" marL="0">
              <a:lnSpc>
                <a:spcPct val="100000"/>
              </a:lnSpc>
              <a:buNone/>
            </a:pPr>
            <a:r>
              <a:rPr lang="en-US" sz="1728" b="1" dirty="0">
                <a:solidFill>
                  <a:srgbClr val="3D4D83"/>
                </a:solidFill>
                <a:latin typeface="Microsoft Yahei" pitchFamily="34" charset="0"/>
                <a:ea typeface="Microsoft Yahei" pitchFamily="34" charset="-122"/>
                <a:cs typeface="Microsoft Yahei" pitchFamily="34" charset="-120"/>
              </a:rPr>
              <a:t>“老伙计网络”的影响力</a:t>
            </a:r>
            <a:endParaRPr lang="en-US" sz="1440" dirty="0"/>
          </a:p>
        </p:txBody>
      </p:sp>
      <p:sp>
        <p:nvSpPr>
          <p:cNvPr id="14" name="Text 12"/>
          <p:cNvSpPr/>
          <p:nvPr/>
        </p:nvSpPr>
        <p:spPr>
          <a:xfrm>
            <a:off x="3586576" y="3263375"/>
            <a:ext cx="4333133" cy="914400"/>
          </a:xfrm>
          <a:prstGeom prst="rect">
            <a:avLst/>
          </a:prstGeom>
          <a:noFill/>
          <a:ln/>
        </p:spPr>
        <p:txBody>
          <a:bodyPr wrap="square" lIns="95250" tIns="95250" rIns="95250" bIns="95250" rtlCol="0" anchor="ctr">
            <a:spAutoFit/>
          </a:bodyPr>
          <a:lstStyle/>
          <a:p>
            <a:pPr indent="0" marL="0">
              <a:lnSpc>
                <a:spcPct val="100000"/>
              </a:lnSpc>
              <a:spcBef>
                <a:spcPts val="375"/>
              </a:spcBef>
              <a:buNone/>
            </a:pPr>
            <a:r>
              <a:rPr lang="en-US" sz="1008" dirty="0">
                <a:solidFill>
                  <a:srgbClr val="000000"/>
                </a:solidFill>
                <a:latin typeface="Microsoft Yahei" pitchFamily="34" charset="0"/>
                <a:ea typeface="Microsoft Yahei" pitchFamily="34" charset="-122"/>
                <a:cs typeface="Microsoft Yahei" pitchFamily="34" charset="-120"/>
              </a:rPr>
              <a:t>“老伙计网络”对经济和政治生活具有无可比拟的影响力。他们通过控制重要的商业决策和政治议程，影响着社会的发展方向。这种影响力使得他们在社会中占据了重要的位置。</a:t>
            </a:r>
            <a:endParaRPr lang="en-US" sz="144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04</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经济网络中的级联故障</a:t>
            </a:r>
            <a:endParaRPr lang="en-US" sz="144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亚洲金融危机</a:t>
            </a:r>
            <a:endParaRPr lang="en-US" sz="1440" dirty="0"/>
          </a:p>
        </p:txBody>
      </p:sp>
      <p:sp>
        <p:nvSpPr>
          <p:cNvPr id="3" name="Shape 1"/>
          <p:cNvSpPr/>
          <p:nvPr/>
        </p:nvSpPr>
        <p:spPr>
          <a:xfrm>
            <a:off x="429475" y="979273"/>
            <a:ext cx="8184444" cy="3578175"/>
          </a:xfrm>
          <a:custGeom>
            <a:avLst/>
            <a:gdLst/>
            <a:ahLst/>
            <a:cxnLst/>
            <a:rect l="l" t="t" r="r" b="b"/>
            <a:pathLst>
              <a:path w="8184444" h="3578175">
                <a:moveTo>
                  <a:pt x="0" y="0"/>
                </a:moveTo>
                <a:moveTo>
                  <a:pt x="0" y="0"/>
                </a:moveTo>
                <a:lnTo>
                  <a:pt x="8184444" y="0"/>
                </a:lnTo>
                <a:lnTo>
                  <a:pt x="8184444" y="3578175"/>
                </a:lnTo>
                <a:lnTo>
                  <a:pt x="0" y="3578175"/>
                </a:lnTo>
                <a:close/>
              </a:path>
            </a:pathLst>
          </a:custGeom>
          <a:solidFill>
            <a:srgbClr val="000000">
              <a:alpha val="0"/>
            </a:srgbClr>
          </a:solidFill>
          <a:ln/>
        </p:spPr>
      </p:sp>
      <p:sp>
        <p:nvSpPr>
          <p:cNvPr id="4" name="Shape 2"/>
          <p:cNvSpPr/>
          <p:nvPr/>
        </p:nvSpPr>
        <p:spPr>
          <a:xfrm>
            <a:off x="1057755" y="1192668"/>
            <a:ext cx="2191977" cy="3217037"/>
          </a:xfrm>
          <a:custGeom>
            <a:avLst/>
            <a:gdLst/>
            <a:ahLst/>
            <a:cxnLst/>
            <a:rect l="l" t="t" r="r" b="b"/>
            <a:pathLst>
              <a:path w="2191977" h="3217037">
                <a:moveTo>
                  <a:pt x="204724" y="0"/>
                </a:moveTo>
                <a:moveTo>
                  <a:pt x="204724" y="0"/>
                </a:moveTo>
                <a:lnTo>
                  <a:pt x="1987252" y="0"/>
                </a:lnTo>
                <a:quadBezTo>
                  <a:pt x="2191977" y="0"/>
                  <a:pt x="2191977" y="220827"/>
                </a:quadBezTo>
                <a:lnTo>
                  <a:pt x="2191977" y="2996210"/>
                </a:lnTo>
                <a:quadBezTo>
                  <a:pt x="2191977" y="3217037"/>
                  <a:pt x="1987252" y="3217037"/>
                </a:quadBezTo>
                <a:lnTo>
                  <a:pt x="204724" y="3217037"/>
                </a:lnTo>
                <a:quadBezTo>
                  <a:pt x="0" y="3217037"/>
                  <a:pt x="0" y="2996210"/>
                </a:quadBezTo>
                <a:lnTo>
                  <a:pt x="0" y="220827"/>
                </a:lnTo>
                <a:quadBezTo>
                  <a:pt x="0" y="0"/>
                  <a:pt x="204724" y="0"/>
                </a:quadBezTo>
                <a:close/>
              </a:path>
            </a:pathLst>
          </a:custGeom>
          <a:solidFill>
            <a:srgbClr val="0084FF">
              <a:alpha val="10000"/>
            </a:srgbClr>
          </a:solidFill>
          <a:ln w="9525">
            <a:solidFill>
              <a:srgbClr val="3D4D83"/>
            </a:solidFill>
            <a:prstDash val="solid"/>
          </a:ln>
        </p:spPr>
      </p:sp>
      <p:sp>
        <p:nvSpPr>
          <p:cNvPr id="5" name="Shape 3"/>
          <p:cNvSpPr/>
          <p:nvPr/>
        </p:nvSpPr>
        <p:spPr>
          <a:xfrm rot="5400000">
            <a:off x="738465" y="1471944"/>
            <a:ext cx="423666" cy="220184"/>
          </a:xfrm>
          <a:custGeom>
            <a:avLst/>
            <a:gdLst/>
            <a:ahLst/>
            <a:cxnLst/>
            <a:rect l="l" t="t" r="r" b="b"/>
            <a:pathLst>
              <a:path w="423666" h="220184">
                <a:moveTo>
                  <a:pt x="110092" y="0"/>
                </a:moveTo>
                <a:moveTo>
                  <a:pt x="110092" y="0"/>
                </a:moveTo>
                <a:lnTo>
                  <a:pt x="313574" y="0"/>
                </a:lnTo>
                <a:quadBezTo>
                  <a:pt x="423666" y="0"/>
                  <a:pt x="423666" y="110092"/>
                </a:quadBezTo>
                <a:lnTo>
                  <a:pt x="423666" y="110092"/>
                </a:lnTo>
                <a:quadBezTo>
                  <a:pt x="423666" y="220184"/>
                  <a:pt x="313574" y="220184"/>
                </a:quadBezTo>
                <a:lnTo>
                  <a:pt x="110092" y="220184"/>
                </a:lnTo>
                <a:quadBezTo>
                  <a:pt x="0" y="220184"/>
                  <a:pt x="0" y="110092"/>
                </a:quadBezTo>
                <a:lnTo>
                  <a:pt x="0" y="110092"/>
                </a:lnTo>
                <a:quadBezTo>
                  <a:pt x="0" y="0"/>
                  <a:pt x="110092" y="0"/>
                </a:quadBezTo>
                <a:close/>
              </a:path>
            </a:pathLst>
          </a:custGeom>
          <a:solidFill>
            <a:srgbClr val="0075F0"/>
          </a:solidFill>
          <a:ln/>
        </p:spPr>
      </p:sp>
      <p:sp>
        <p:nvSpPr>
          <p:cNvPr id="6" name="Shape 4"/>
          <p:cNvSpPr/>
          <p:nvPr/>
        </p:nvSpPr>
        <p:spPr>
          <a:xfrm>
            <a:off x="841314" y="1305932"/>
            <a:ext cx="1095138" cy="367710"/>
          </a:xfrm>
          <a:custGeom>
            <a:avLst/>
            <a:gdLst/>
            <a:ahLst/>
            <a:cxnLst/>
            <a:rect l="l" t="t" r="r" b="b"/>
            <a:pathLst>
              <a:path w="1095138" h="367710">
                <a:moveTo>
                  <a:pt x="183855" y="0"/>
                </a:moveTo>
                <a:moveTo>
                  <a:pt x="183855" y="0"/>
                </a:moveTo>
                <a:lnTo>
                  <a:pt x="911282" y="0"/>
                </a:lnTo>
                <a:quadBezTo>
                  <a:pt x="1095138" y="0"/>
                  <a:pt x="1095138" y="183855"/>
                </a:quadBezTo>
                <a:lnTo>
                  <a:pt x="1095138" y="183855"/>
                </a:lnTo>
                <a:quadBezTo>
                  <a:pt x="1095138" y="367710"/>
                  <a:pt x="911282" y="367710"/>
                </a:quadBezTo>
                <a:lnTo>
                  <a:pt x="183855" y="367710"/>
                </a:lnTo>
                <a:quadBezTo>
                  <a:pt x="0" y="367710"/>
                  <a:pt x="0" y="183855"/>
                </a:quadBezTo>
                <a:lnTo>
                  <a:pt x="0" y="183855"/>
                </a:lnTo>
                <a:quadBezTo>
                  <a:pt x="0" y="0"/>
                  <a:pt x="183855" y="0"/>
                </a:quadBezTo>
                <a:close/>
              </a:path>
            </a:pathLst>
          </a:custGeom>
          <a:solidFill>
            <a:srgbClr val="0084FF"/>
          </a:solidFill>
          <a:ln/>
        </p:spPr>
      </p:sp>
      <p:sp>
        <p:nvSpPr>
          <p:cNvPr id="7" name="Text 5"/>
          <p:cNvSpPr/>
          <p:nvPr/>
        </p:nvSpPr>
        <p:spPr>
          <a:xfrm>
            <a:off x="841314" y="1192607"/>
            <a:ext cx="1095138"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8" name="Text 6"/>
          <p:cNvSpPr/>
          <p:nvPr/>
        </p:nvSpPr>
        <p:spPr>
          <a:xfrm>
            <a:off x="1057755" y="1673642"/>
            <a:ext cx="2194560" cy="5852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危机的导火索</a:t>
            </a:r>
            <a:endParaRPr lang="en-US" sz="1440" dirty="0"/>
          </a:p>
        </p:txBody>
      </p:sp>
      <p:sp>
        <p:nvSpPr>
          <p:cNvPr id="9" name="Text 7"/>
          <p:cNvSpPr/>
          <p:nvPr/>
        </p:nvSpPr>
        <p:spPr>
          <a:xfrm>
            <a:off x="1057755" y="2255641"/>
            <a:ext cx="2191977"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亚洲金融危机始于1997年2月5日，由泰国房地产开发公司Somprasong Land无力偿还310万美元的欧元可转换债务引发，这一事件成为全球金融体系崩毁的导火索。</a:t>
            </a:r>
            <a:endParaRPr lang="en-US" sz="1440" dirty="0"/>
          </a:p>
        </p:txBody>
      </p:sp>
      <p:sp>
        <p:nvSpPr>
          <p:cNvPr id="10" name="Shape 8"/>
          <p:cNvSpPr/>
          <p:nvPr/>
        </p:nvSpPr>
        <p:spPr>
          <a:xfrm>
            <a:off x="6111817" y="1192668"/>
            <a:ext cx="2191977" cy="3217037"/>
          </a:xfrm>
          <a:custGeom>
            <a:avLst/>
            <a:gdLst/>
            <a:ahLst/>
            <a:cxnLst/>
            <a:rect l="l" t="t" r="r" b="b"/>
            <a:pathLst>
              <a:path w="2191977" h="3217037">
                <a:moveTo>
                  <a:pt x="204724" y="0"/>
                </a:moveTo>
                <a:moveTo>
                  <a:pt x="204724" y="0"/>
                </a:moveTo>
                <a:lnTo>
                  <a:pt x="1987252" y="0"/>
                </a:lnTo>
                <a:quadBezTo>
                  <a:pt x="2191977" y="0"/>
                  <a:pt x="2191977" y="220827"/>
                </a:quadBezTo>
                <a:lnTo>
                  <a:pt x="2191977" y="2996210"/>
                </a:lnTo>
                <a:quadBezTo>
                  <a:pt x="2191977" y="3217037"/>
                  <a:pt x="1987252" y="3217037"/>
                </a:quadBezTo>
                <a:lnTo>
                  <a:pt x="204724" y="3217037"/>
                </a:lnTo>
                <a:quadBezTo>
                  <a:pt x="0" y="3217037"/>
                  <a:pt x="0" y="2996210"/>
                </a:quadBezTo>
                <a:lnTo>
                  <a:pt x="0" y="220827"/>
                </a:lnTo>
                <a:quadBezTo>
                  <a:pt x="0" y="0"/>
                  <a:pt x="204724" y="0"/>
                </a:quadBezTo>
                <a:close/>
              </a:path>
            </a:pathLst>
          </a:custGeom>
          <a:solidFill>
            <a:srgbClr val="0084FF">
              <a:alpha val="10000"/>
            </a:srgbClr>
          </a:solidFill>
          <a:ln w="9525">
            <a:solidFill>
              <a:srgbClr val="3D4D83"/>
            </a:solidFill>
            <a:prstDash val="solid"/>
          </a:ln>
        </p:spPr>
      </p:sp>
      <p:sp>
        <p:nvSpPr>
          <p:cNvPr id="11" name="Shape 9"/>
          <p:cNvSpPr/>
          <p:nvPr/>
        </p:nvSpPr>
        <p:spPr>
          <a:xfrm rot="5400000">
            <a:off x="5792528" y="1471992"/>
            <a:ext cx="423666" cy="220184"/>
          </a:xfrm>
          <a:custGeom>
            <a:avLst/>
            <a:gdLst/>
            <a:ahLst/>
            <a:cxnLst/>
            <a:rect l="l" t="t" r="r" b="b"/>
            <a:pathLst>
              <a:path w="423666" h="220184">
                <a:moveTo>
                  <a:pt x="110092" y="0"/>
                </a:moveTo>
                <a:moveTo>
                  <a:pt x="110092" y="0"/>
                </a:moveTo>
                <a:lnTo>
                  <a:pt x="313574" y="0"/>
                </a:lnTo>
                <a:quadBezTo>
                  <a:pt x="423666" y="0"/>
                  <a:pt x="423666" y="110092"/>
                </a:quadBezTo>
                <a:lnTo>
                  <a:pt x="423666" y="110092"/>
                </a:lnTo>
                <a:quadBezTo>
                  <a:pt x="423666" y="220184"/>
                  <a:pt x="313574" y="220184"/>
                </a:quadBezTo>
                <a:lnTo>
                  <a:pt x="110092" y="220184"/>
                </a:lnTo>
                <a:quadBezTo>
                  <a:pt x="0" y="220184"/>
                  <a:pt x="0" y="110092"/>
                </a:quadBezTo>
                <a:lnTo>
                  <a:pt x="0" y="110092"/>
                </a:lnTo>
                <a:quadBezTo>
                  <a:pt x="0" y="0"/>
                  <a:pt x="110092" y="0"/>
                </a:quadBezTo>
                <a:close/>
              </a:path>
            </a:pathLst>
          </a:custGeom>
          <a:solidFill>
            <a:srgbClr val="0075F0"/>
          </a:solidFill>
          <a:ln/>
        </p:spPr>
      </p:sp>
      <p:sp>
        <p:nvSpPr>
          <p:cNvPr id="12" name="Shape 10"/>
          <p:cNvSpPr/>
          <p:nvPr/>
        </p:nvSpPr>
        <p:spPr>
          <a:xfrm>
            <a:off x="5895376" y="1305980"/>
            <a:ext cx="1095138" cy="367710"/>
          </a:xfrm>
          <a:custGeom>
            <a:avLst/>
            <a:gdLst/>
            <a:ahLst/>
            <a:cxnLst/>
            <a:rect l="l" t="t" r="r" b="b"/>
            <a:pathLst>
              <a:path w="1095138" h="367710">
                <a:moveTo>
                  <a:pt x="183855" y="0"/>
                </a:moveTo>
                <a:moveTo>
                  <a:pt x="183855" y="0"/>
                </a:moveTo>
                <a:lnTo>
                  <a:pt x="911282" y="0"/>
                </a:lnTo>
                <a:quadBezTo>
                  <a:pt x="1095138" y="0"/>
                  <a:pt x="1095138" y="183855"/>
                </a:quadBezTo>
                <a:lnTo>
                  <a:pt x="1095138" y="183855"/>
                </a:lnTo>
                <a:quadBezTo>
                  <a:pt x="1095138" y="367710"/>
                  <a:pt x="911282" y="367710"/>
                </a:quadBezTo>
                <a:lnTo>
                  <a:pt x="183855" y="367710"/>
                </a:lnTo>
                <a:quadBezTo>
                  <a:pt x="0" y="367710"/>
                  <a:pt x="0" y="183855"/>
                </a:quadBezTo>
                <a:lnTo>
                  <a:pt x="0" y="183855"/>
                </a:lnTo>
                <a:quadBezTo>
                  <a:pt x="0" y="0"/>
                  <a:pt x="183855" y="0"/>
                </a:quadBezTo>
                <a:close/>
              </a:path>
            </a:pathLst>
          </a:custGeom>
          <a:solidFill>
            <a:srgbClr val="0084FF"/>
          </a:solidFill>
          <a:ln/>
        </p:spPr>
      </p:sp>
      <p:sp>
        <p:nvSpPr>
          <p:cNvPr id="13" name="Text 11"/>
          <p:cNvSpPr/>
          <p:nvPr/>
        </p:nvSpPr>
        <p:spPr>
          <a:xfrm>
            <a:off x="5895376" y="1192655"/>
            <a:ext cx="1095138"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4" name="Text 12"/>
          <p:cNvSpPr/>
          <p:nvPr/>
        </p:nvSpPr>
        <p:spPr>
          <a:xfrm>
            <a:off x="6111817" y="1673642"/>
            <a:ext cx="2194560" cy="5852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全球金融体系的崩溃</a:t>
            </a:r>
            <a:endParaRPr lang="en-US" sz="1440" dirty="0"/>
          </a:p>
        </p:txBody>
      </p:sp>
      <p:sp>
        <p:nvSpPr>
          <p:cNvPr id="15" name="Text 13"/>
          <p:cNvSpPr/>
          <p:nvPr/>
        </p:nvSpPr>
        <p:spPr>
          <a:xfrm>
            <a:off x="6111817" y="2255641"/>
            <a:ext cx="2191977"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这场危机是一场大规模级联金融故障的实例，反映了全球经济体系中任何一个组织都无法独立运作的事实，最终导致道琼斯工业指数出现最大一次下挫。</a:t>
            </a:r>
            <a:endParaRPr lang="en-US" sz="1440" dirty="0"/>
          </a:p>
        </p:txBody>
      </p:sp>
      <p:sp>
        <p:nvSpPr>
          <p:cNvPr id="16" name="Shape 14"/>
          <p:cNvSpPr/>
          <p:nvPr/>
        </p:nvSpPr>
        <p:spPr>
          <a:xfrm>
            <a:off x="3584744" y="1192495"/>
            <a:ext cx="2191817" cy="3217382"/>
          </a:xfrm>
          <a:custGeom>
            <a:avLst/>
            <a:gdLst/>
            <a:ahLst/>
            <a:cxnLst/>
            <a:rect l="l" t="t" r="r" b="b"/>
            <a:pathLst>
              <a:path w="2191817" h="3217382">
                <a:moveTo>
                  <a:pt x="204709" y="0"/>
                </a:moveTo>
                <a:moveTo>
                  <a:pt x="204709" y="0"/>
                </a:moveTo>
                <a:lnTo>
                  <a:pt x="1987108" y="0"/>
                </a:lnTo>
                <a:quadBezTo>
                  <a:pt x="2191817" y="0"/>
                  <a:pt x="2191817" y="220811"/>
                </a:quadBezTo>
                <a:lnTo>
                  <a:pt x="2191817" y="2996571"/>
                </a:lnTo>
                <a:quadBezTo>
                  <a:pt x="2191817" y="3217382"/>
                  <a:pt x="1987108" y="3217382"/>
                </a:quadBezTo>
                <a:lnTo>
                  <a:pt x="204709" y="3217382"/>
                </a:lnTo>
                <a:quadBezTo>
                  <a:pt x="0" y="3217382"/>
                  <a:pt x="0" y="2996571"/>
                </a:quadBezTo>
                <a:lnTo>
                  <a:pt x="0" y="220811"/>
                </a:lnTo>
                <a:quadBezTo>
                  <a:pt x="0" y="0"/>
                  <a:pt x="204709" y="0"/>
                </a:quadBezTo>
                <a:close/>
              </a:path>
            </a:pathLst>
          </a:custGeom>
          <a:solidFill>
            <a:srgbClr val="0084FF">
              <a:alpha val="10000"/>
            </a:srgbClr>
          </a:solidFill>
          <a:ln w="9525">
            <a:solidFill>
              <a:srgbClr val="3D4D83"/>
            </a:solidFill>
            <a:prstDash val="solid"/>
          </a:ln>
        </p:spPr>
      </p:sp>
      <p:sp>
        <p:nvSpPr>
          <p:cNvPr id="17" name="Text 15"/>
          <p:cNvSpPr/>
          <p:nvPr/>
        </p:nvSpPr>
        <p:spPr>
          <a:xfrm>
            <a:off x="3584744" y="1673642"/>
            <a:ext cx="2194560" cy="5852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连锁反应的蔓延</a:t>
            </a:r>
            <a:endParaRPr lang="en-US" sz="1440" dirty="0"/>
          </a:p>
        </p:txBody>
      </p:sp>
      <p:sp>
        <p:nvSpPr>
          <p:cNvPr id="18" name="Text 16"/>
          <p:cNvSpPr/>
          <p:nvPr/>
        </p:nvSpPr>
        <p:spPr>
          <a:xfrm>
            <a:off x="3584744" y="2255641"/>
            <a:ext cx="2191817"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尽管金额不大，但这一事件引发了连锁反应，迅速蔓延至泰国、印度尼西亚、马来西亚、韩国等国家，导致这些国家的金融市场出现严重动荡。</a:t>
            </a:r>
            <a:endParaRPr lang="en-US" sz="1440" dirty="0"/>
          </a:p>
        </p:txBody>
      </p:sp>
      <p:sp>
        <p:nvSpPr>
          <p:cNvPr id="19" name="Shape 17"/>
          <p:cNvSpPr/>
          <p:nvPr/>
        </p:nvSpPr>
        <p:spPr>
          <a:xfrm rot="5400000">
            <a:off x="3265497" y="1471944"/>
            <a:ext cx="423666" cy="220184"/>
          </a:xfrm>
          <a:custGeom>
            <a:avLst/>
            <a:gdLst/>
            <a:ahLst/>
            <a:cxnLst/>
            <a:rect l="l" t="t" r="r" b="b"/>
            <a:pathLst>
              <a:path w="423666" h="220184">
                <a:moveTo>
                  <a:pt x="110092" y="0"/>
                </a:moveTo>
                <a:moveTo>
                  <a:pt x="110092" y="0"/>
                </a:moveTo>
                <a:lnTo>
                  <a:pt x="313574" y="0"/>
                </a:lnTo>
                <a:quadBezTo>
                  <a:pt x="423666" y="0"/>
                  <a:pt x="423666" y="110092"/>
                </a:quadBezTo>
                <a:lnTo>
                  <a:pt x="423666" y="110092"/>
                </a:lnTo>
                <a:quadBezTo>
                  <a:pt x="423666" y="220184"/>
                  <a:pt x="313574" y="220184"/>
                </a:quadBezTo>
                <a:lnTo>
                  <a:pt x="110092" y="220184"/>
                </a:lnTo>
                <a:quadBezTo>
                  <a:pt x="0" y="220184"/>
                  <a:pt x="0" y="110092"/>
                </a:quadBezTo>
                <a:lnTo>
                  <a:pt x="0" y="110092"/>
                </a:lnTo>
                <a:quadBezTo>
                  <a:pt x="0" y="0"/>
                  <a:pt x="110092" y="0"/>
                </a:quadBezTo>
                <a:close/>
              </a:path>
            </a:pathLst>
          </a:custGeom>
          <a:solidFill>
            <a:srgbClr val="4287F0"/>
          </a:solidFill>
          <a:ln/>
        </p:spPr>
      </p:sp>
      <p:sp>
        <p:nvSpPr>
          <p:cNvPr id="20" name="Shape 18"/>
          <p:cNvSpPr/>
          <p:nvPr/>
        </p:nvSpPr>
        <p:spPr>
          <a:xfrm>
            <a:off x="3368345" y="1305932"/>
            <a:ext cx="1095138" cy="367710"/>
          </a:xfrm>
          <a:custGeom>
            <a:avLst/>
            <a:gdLst/>
            <a:ahLst/>
            <a:cxnLst/>
            <a:rect l="l" t="t" r="r" b="b"/>
            <a:pathLst>
              <a:path w="1095138" h="367710">
                <a:moveTo>
                  <a:pt x="183855" y="0"/>
                </a:moveTo>
                <a:moveTo>
                  <a:pt x="183855" y="0"/>
                </a:moveTo>
                <a:lnTo>
                  <a:pt x="911282" y="0"/>
                </a:lnTo>
                <a:quadBezTo>
                  <a:pt x="1095138" y="0"/>
                  <a:pt x="1095138" y="183855"/>
                </a:quadBezTo>
                <a:lnTo>
                  <a:pt x="1095138" y="183855"/>
                </a:lnTo>
                <a:quadBezTo>
                  <a:pt x="1095138" y="367710"/>
                  <a:pt x="911282" y="367710"/>
                </a:quadBezTo>
                <a:lnTo>
                  <a:pt x="183855" y="367710"/>
                </a:lnTo>
                <a:quadBezTo>
                  <a:pt x="0" y="367710"/>
                  <a:pt x="0" y="183855"/>
                </a:quadBezTo>
                <a:lnTo>
                  <a:pt x="0" y="183855"/>
                </a:lnTo>
                <a:quadBezTo>
                  <a:pt x="0" y="0"/>
                  <a:pt x="183855" y="0"/>
                </a:quadBezTo>
                <a:close/>
              </a:path>
            </a:pathLst>
          </a:custGeom>
          <a:solidFill>
            <a:srgbClr val="5196FF"/>
          </a:solidFill>
          <a:ln/>
        </p:spPr>
      </p:sp>
      <p:sp>
        <p:nvSpPr>
          <p:cNvPr id="21" name="Text 19"/>
          <p:cNvSpPr/>
          <p:nvPr/>
        </p:nvSpPr>
        <p:spPr>
          <a:xfrm>
            <a:off x="3368345" y="1192607"/>
            <a:ext cx="1095138"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忽视网络效应的后果</a:t>
            </a:r>
            <a:endParaRPr lang="en-US" sz="1440" dirty="0"/>
          </a:p>
        </p:txBody>
      </p:sp>
      <p:sp>
        <p:nvSpPr>
          <p:cNvPr id="3" name="Shape 1"/>
          <p:cNvSpPr/>
          <p:nvPr/>
        </p:nvSpPr>
        <p:spPr>
          <a:xfrm>
            <a:off x="312725" y="982154"/>
            <a:ext cx="4261104" cy="182880"/>
          </a:xfrm>
          <a:custGeom>
            <a:avLst/>
            <a:gdLst/>
            <a:ahLst/>
            <a:cxnLst/>
            <a:rect l="l" t="t" r="r" b="b"/>
            <a:pathLst>
              <a:path w="4261104" h="182880">
                <a:moveTo>
                  <a:pt x="0" y="0"/>
                </a:moveTo>
                <a:moveTo>
                  <a:pt x="0" y="0"/>
                </a:moveTo>
                <a:lnTo>
                  <a:pt x="4261104" y="0"/>
                </a:lnTo>
                <a:lnTo>
                  <a:pt x="4261104" y="182880"/>
                </a:lnTo>
                <a:lnTo>
                  <a:pt x="0" y="182880"/>
                </a:lnTo>
                <a:close/>
              </a:path>
            </a:pathLst>
          </a:custGeom>
          <a:solidFill>
            <a:srgbClr val="0084FF">
              <a:alpha val="50000"/>
            </a:srgbClr>
          </a:solidFill>
          <a:ln/>
        </p:spPr>
      </p:sp>
      <p:sp>
        <p:nvSpPr>
          <p:cNvPr id="4" name="Shape 2"/>
          <p:cNvSpPr/>
          <p:nvPr/>
        </p:nvSpPr>
        <p:spPr>
          <a:xfrm>
            <a:off x="1682112" y="1165609"/>
            <a:ext cx="0" cy="567089"/>
          </a:xfrm>
          <a:custGeom>
            <a:avLst/>
            <a:gdLst/>
            <a:ahLst/>
            <a:cxnLst/>
            <a:rect l="l" t="t" r="r" b="b"/>
            <a:pathLst>
              <a:path w="0" h="567089">
                <a:moveTo>
                  <a:pt x="0" y="0"/>
                </a:moveTo>
                <a:moveTo>
                  <a:pt x="0" y="0"/>
                </a:moveTo>
                <a:lnTo>
                  <a:pt x="0" y="567089"/>
                </a:lnTo>
              </a:path>
            </a:pathLst>
          </a:custGeom>
          <a:noFill/>
          <a:ln w="38100">
            <a:solidFill>
              <a:srgbClr val="3D4D83"/>
            </a:solidFill>
            <a:prstDash val="solid"/>
            <a:headEnd type="none"/>
            <a:tailEnd type="none"/>
          </a:ln>
        </p:spPr>
      </p:sp>
      <p:sp>
        <p:nvSpPr>
          <p:cNvPr id="5" name="Shape 3"/>
          <p:cNvSpPr/>
          <p:nvPr/>
        </p:nvSpPr>
        <p:spPr>
          <a:xfrm>
            <a:off x="303581" y="1930210"/>
            <a:ext cx="2756916" cy="2231136"/>
          </a:xfrm>
          <a:custGeom>
            <a:avLst/>
            <a:gdLst/>
            <a:ahLst/>
            <a:cxnLst/>
            <a:rect l="l" t="t" r="r" b="b"/>
            <a:pathLst>
              <a:path w="2756916" h="2231136">
                <a:moveTo>
                  <a:pt x="278892" y="0"/>
                </a:moveTo>
                <a:moveTo>
                  <a:pt x="278892" y="0"/>
                </a:moveTo>
                <a:lnTo>
                  <a:pt x="2478024" y="0"/>
                </a:lnTo>
                <a:quadBezTo>
                  <a:pt x="2756916" y="0"/>
                  <a:pt x="2756916" y="278892"/>
                </a:quadBezTo>
                <a:lnTo>
                  <a:pt x="2756916" y="1952244"/>
                </a:lnTo>
                <a:quadBezTo>
                  <a:pt x="2756916" y="2231136"/>
                  <a:pt x="2478024" y="2231136"/>
                </a:quadBezTo>
                <a:lnTo>
                  <a:pt x="278892" y="2231136"/>
                </a:lnTo>
                <a:quadBezTo>
                  <a:pt x="0" y="2231136"/>
                  <a:pt x="0" y="1952244"/>
                </a:quadBezTo>
                <a:lnTo>
                  <a:pt x="0" y="278892"/>
                </a:lnTo>
                <a:quadBezTo>
                  <a:pt x="0" y="0"/>
                  <a:pt x="278892" y="0"/>
                </a:quadBezTo>
                <a:close/>
              </a:path>
            </a:pathLst>
          </a:custGeom>
          <a:solidFill>
            <a:srgbClr val="000000">
              <a:alpha val="0"/>
            </a:srgbClr>
          </a:solidFill>
          <a:ln w="19050">
            <a:solidFill>
              <a:srgbClr val="3D4D83"/>
            </a:solidFill>
            <a:prstDash val="solid"/>
          </a:ln>
        </p:spPr>
      </p:sp>
      <p:sp>
        <p:nvSpPr>
          <p:cNvPr id="6" name="Shape 4"/>
          <p:cNvSpPr/>
          <p:nvPr/>
        </p:nvSpPr>
        <p:spPr>
          <a:xfrm>
            <a:off x="884165" y="1648574"/>
            <a:ext cx="1595894" cy="395023"/>
          </a:xfrm>
          <a:custGeom>
            <a:avLst/>
            <a:gdLst/>
            <a:ahLst/>
            <a:cxnLst/>
            <a:rect l="l" t="t" r="r" b="b"/>
            <a:pathLst>
              <a:path w="1595894" h="395023">
                <a:moveTo>
                  <a:pt x="49378" y="0"/>
                </a:moveTo>
                <a:moveTo>
                  <a:pt x="49378" y="0"/>
                </a:moveTo>
                <a:lnTo>
                  <a:pt x="1546516" y="0"/>
                </a:lnTo>
                <a:quadBezTo>
                  <a:pt x="1595894" y="0"/>
                  <a:pt x="1595894" y="49378"/>
                </a:quadBezTo>
                <a:lnTo>
                  <a:pt x="1595894" y="345645"/>
                </a:lnTo>
                <a:quadBezTo>
                  <a:pt x="1595894" y="395023"/>
                  <a:pt x="1546516" y="395023"/>
                </a:quadBezTo>
                <a:lnTo>
                  <a:pt x="49378" y="395023"/>
                </a:lnTo>
                <a:quadBezTo>
                  <a:pt x="0" y="395023"/>
                  <a:pt x="0" y="345645"/>
                </a:quadBezTo>
                <a:lnTo>
                  <a:pt x="0" y="49378"/>
                </a:lnTo>
                <a:quadBezTo>
                  <a:pt x="0" y="0"/>
                  <a:pt x="49378" y="0"/>
                </a:quadBezTo>
                <a:close/>
              </a:path>
            </a:pathLst>
          </a:custGeom>
          <a:solidFill>
            <a:srgbClr val="0084FF"/>
          </a:solidFill>
          <a:ln/>
        </p:spPr>
      </p:sp>
      <p:sp>
        <p:nvSpPr>
          <p:cNvPr id="7" name="Text 5"/>
          <p:cNvSpPr/>
          <p:nvPr/>
        </p:nvSpPr>
        <p:spPr>
          <a:xfrm>
            <a:off x="1409546" y="1576338"/>
            <a:ext cx="545132" cy="53949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1872"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8" name="Text 6"/>
          <p:cNvSpPr/>
          <p:nvPr/>
        </p:nvSpPr>
        <p:spPr>
          <a:xfrm>
            <a:off x="466877" y="2115834"/>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康柏公司的供应链瘫痪</a:t>
            </a:r>
            <a:endParaRPr lang="en-US" sz="1440" dirty="0"/>
          </a:p>
        </p:txBody>
      </p:sp>
      <p:sp>
        <p:nvSpPr>
          <p:cNvPr id="9" name="Text 7"/>
          <p:cNvSpPr/>
          <p:nvPr/>
        </p:nvSpPr>
        <p:spPr>
          <a:xfrm>
            <a:off x="466877" y="2455328"/>
            <a:ext cx="2430470" cy="123444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1999年末，康柏公司因外包生产模式的供应链问题遭受巨大损失。由于供应商无法交付某些基本零件，导致生产网络瘫痪，市场需求远超产能，最终造成市场损失惨重。</a:t>
            </a:r>
            <a:endParaRPr lang="en-US" sz="1440" dirty="0"/>
          </a:p>
        </p:txBody>
      </p:sp>
      <p:sp>
        <p:nvSpPr>
          <p:cNvPr id="10" name="Shape 8"/>
          <p:cNvSpPr/>
          <p:nvPr/>
        </p:nvSpPr>
        <p:spPr>
          <a:xfrm>
            <a:off x="4572000" y="1165034"/>
            <a:ext cx="0" cy="286867"/>
          </a:xfrm>
          <a:custGeom>
            <a:avLst/>
            <a:gdLst/>
            <a:ahLst/>
            <a:cxnLst/>
            <a:rect l="l" t="t" r="r" b="b"/>
            <a:pathLst>
              <a:path w="0" h="286867">
                <a:moveTo>
                  <a:pt x="0" y="0"/>
                </a:moveTo>
                <a:moveTo>
                  <a:pt x="0" y="0"/>
                </a:moveTo>
                <a:lnTo>
                  <a:pt x="0" y="286867"/>
                </a:lnTo>
              </a:path>
            </a:pathLst>
          </a:custGeom>
          <a:noFill/>
          <a:ln w="38100">
            <a:solidFill>
              <a:srgbClr val="3D4D83"/>
            </a:solidFill>
            <a:prstDash val="solid"/>
            <a:headEnd type="none"/>
            <a:tailEnd type="none"/>
          </a:ln>
        </p:spPr>
      </p:sp>
      <p:sp>
        <p:nvSpPr>
          <p:cNvPr id="11" name="Shape 9"/>
          <p:cNvSpPr/>
          <p:nvPr/>
        </p:nvSpPr>
        <p:spPr>
          <a:xfrm>
            <a:off x="3193369" y="1649412"/>
            <a:ext cx="2756916" cy="2231136"/>
          </a:xfrm>
          <a:custGeom>
            <a:avLst/>
            <a:gdLst/>
            <a:ahLst/>
            <a:cxnLst/>
            <a:rect l="l" t="t" r="r" b="b"/>
            <a:pathLst>
              <a:path w="2756916" h="2231136">
                <a:moveTo>
                  <a:pt x="278892" y="0"/>
                </a:moveTo>
                <a:moveTo>
                  <a:pt x="278892" y="0"/>
                </a:moveTo>
                <a:lnTo>
                  <a:pt x="2478024" y="0"/>
                </a:lnTo>
                <a:quadBezTo>
                  <a:pt x="2756916" y="0"/>
                  <a:pt x="2756916" y="278892"/>
                </a:quadBezTo>
                <a:lnTo>
                  <a:pt x="2756916" y="1952244"/>
                </a:lnTo>
                <a:quadBezTo>
                  <a:pt x="2756916" y="2231136"/>
                  <a:pt x="2478024" y="2231136"/>
                </a:quadBezTo>
                <a:lnTo>
                  <a:pt x="278892" y="2231136"/>
                </a:lnTo>
                <a:quadBezTo>
                  <a:pt x="0" y="2231136"/>
                  <a:pt x="0" y="1952244"/>
                </a:quadBezTo>
                <a:lnTo>
                  <a:pt x="0" y="278892"/>
                </a:lnTo>
                <a:quadBezTo>
                  <a:pt x="0" y="0"/>
                  <a:pt x="278892" y="0"/>
                </a:quadBezTo>
                <a:close/>
              </a:path>
            </a:pathLst>
          </a:custGeom>
          <a:solidFill>
            <a:srgbClr val="000000">
              <a:alpha val="0"/>
            </a:srgbClr>
          </a:solidFill>
          <a:ln w="19050">
            <a:solidFill>
              <a:srgbClr val="949BF0"/>
            </a:solidFill>
            <a:prstDash val="solid"/>
          </a:ln>
        </p:spPr>
      </p:sp>
      <p:sp>
        <p:nvSpPr>
          <p:cNvPr id="12" name="Shape 10"/>
          <p:cNvSpPr/>
          <p:nvPr/>
        </p:nvSpPr>
        <p:spPr>
          <a:xfrm>
            <a:off x="3774053" y="1367777"/>
            <a:ext cx="1595894" cy="395023"/>
          </a:xfrm>
          <a:custGeom>
            <a:avLst/>
            <a:gdLst/>
            <a:ahLst/>
            <a:cxnLst/>
            <a:rect l="l" t="t" r="r" b="b"/>
            <a:pathLst>
              <a:path w="1595894" h="395023">
                <a:moveTo>
                  <a:pt x="49378" y="0"/>
                </a:moveTo>
                <a:moveTo>
                  <a:pt x="49378" y="0"/>
                </a:moveTo>
                <a:lnTo>
                  <a:pt x="1546516" y="0"/>
                </a:lnTo>
                <a:quadBezTo>
                  <a:pt x="1595894" y="0"/>
                  <a:pt x="1595894" y="49378"/>
                </a:quadBezTo>
                <a:lnTo>
                  <a:pt x="1595894" y="345645"/>
                </a:lnTo>
                <a:quadBezTo>
                  <a:pt x="1595894" y="395023"/>
                  <a:pt x="1546516" y="395023"/>
                </a:quadBezTo>
                <a:lnTo>
                  <a:pt x="49378" y="395023"/>
                </a:lnTo>
                <a:quadBezTo>
                  <a:pt x="0" y="395023"/>
                  <a:pt x="0" y="345645"/>
                </a:quadBezTo>
                <a:lnTo>
                  <a:pt x="0" y="49378"/>
                </a:lnTo>
                <a:quadBezTo>
                  <a:pt x="0" y="0"/>
                  <a:pt x="49378" y="0"/>
                </a:quadBezTo>
                <a:close/>
              </a:path>
            </a:pathLst>
          </a:custGeom>
          <a:solidFill>
            <a:srgbClr val="0084FF"/>
          </a:solidFill>
          <a:ln/>
        </p:spPr>
      </p:sp>
      <p:sp>
        <p:nvSpPr>
          <p:cNvPr id="13" name="Text 11"/>
          <p:cNvSpPr/>
          <p:nvPr/>
        </p:nvSpPr>
        <p:spPr>
          <a:xfrm>
            <a:off x="4299434" y="1295540"/>
            <a:ext cx="545132" cy="53949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1872"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4" name="Text 12"/>
          <p:cNvSpPr/>
          <p:nvPr/>
        </p:nvSpPr>
        <p:spPr>
          <a:xfrm>
            <a:off x="3356765" y="1835036"/>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思科公司的库存激增</a:t>
            </a:r>
            <a:endParaRPr lang="en-US" sz="1440" dirty="0"/>
          </a:p>
        </p:txBody>
      </p:sp>
      <p:sp>
        <p:nvSpPr>
          <p:cNvPr id="15" name="Text 13"/>
          <p:cNvSpPr/>
          <p:nvPr/>
        </p:nvSpPr>
        <p:spPr>
          <a:xfrm>
            <a:off x="3356765" y="2174531"/>
            <a:ext cx="2430470" cy="123444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思科公司因供应链管理不当，导致库存激增300%。这一现象不仅占用了大量资金，还增加了仓储和管理成本，严重影响了公司的运营效率和市场竞争力。</a:t>
            </a:r>
            <a:endParaRPr lang="en-US" sz="1440" dirty="0"/>
          </a:p>
        </p:txBody>
      </p:sp>
      <p:sp>
        <p:nvSpPr>
          <p:cNvPr id="16" name="Shape 14"/>
          <p:cNvSpPr/>
          <p:nvPr/>
        </p:nvSpPr>
        <p:spPr>
          <a:xfrm>
            <a:off x="7461888" y="1165301"/>
            <a:ext cx="0" cy="567397"/>
          </a:xfrm>
          <a:custGeom>
            <a:avLst/>
            <a:gdLst/>
            <a:ahLst/>
            <a:cxnLst/>
            <a:rect l="l" t="t" r="r" b="b"/>
            <a:pathLst>
              <a:path w="0" h="567397">
                <a:moveTo>
                  <a:pt x="0" y="0"/>
                </a:moveTo>
                <a:moveTo>
                  <a:pt x="0" y="0"/>
                </a:moveTo>
                <a:lnTo>
                  <a:pt x="0" y="567397"/>
                </a:lnTo>
              </a:path>
            </a:pathLst>
          </a:custGeom>
          <a:noFill/>
          <a:ln w="38100">
            <a:solidFill>
              <a:srgbClr val="3D4D83"/>
            </a:solidFill>
            <a:prstDash val="solid"/>
            <a:headEnd type="none"/>
            <a:tailEnd type="none"/>
          </a:ln>
        </p:spPr>
      </p:sp>
      <p:sp>
        <p:nvSpPr>
          <p:cNvPr id="17" name="Shape 15"/>
          <p:cNvSpPr/>
          <p:nvPr/>
        </p:nvSpPr>
        <p:spPr>
          <a:xfrm>
            <a:off x="6083503" y="1929754"/>
            <a:ext cx="2756916" cy="2231136"/>
          </a:xfrm>
          <a:custGeom>
            <a:avLst/>
            <a:gdLst/>
            <a:ahLst/>
            <a:cxnLst/>
            <a:rect l="l" t="t" r="r" b="b"/>
            <a:pathLst>
              <a:path w="2756916" h="2231136">
                <a:moveTo>
                  <a:pt x="278892" y="0"/>
                </a:moveTo>
                <a:moveTo>
                  <a:pt x="278892" y="0"/>
                </a:moveTo>
                <a:lnTo>
                  <a:pt x="2478024" y="0"/>
                </a:lnTo>
                <a:quadBezTo>
                  <a:pt x="2756916" y="0"/>
                  <a:pt x="2756916" y="278892"/>
                </a:quadBezTo>
                <a:lnTo>
                  <a:pt x="2756916" y="1952244"/>
                </a:lnTo>
                <a:quadBezTo>
                  <a:pt x="2756916" y="2231136"/>
                  <a:pt x="2478024" y="2231136"/>
                </a:quadBezTo>
                <a:lnTo>
                  <a:pt x="278892" y="2231136"/>
                </a:lnTo>
                <a:quadBezTo>
                  <a:pt x="0" y="2231136"/>
                  <a:pt x="0" y="1952244"/>
                </a:quadBezTo>
                <a:lnTo>
                  <a:pt x="0" y="278892"/>
                </a:lnTo>
                <a:quadBezTo>
                  <a:pt x="0" y="0"/>
                  <a:pt x="278892" y="0"/>
                </a:quadBezTo>
                <a:close/>
              </a:path>
            </a:pathLst>
          </a:custGeom>
          <a:solidFill>
            <a:srgbClr val="000000">
              <a:alpha val="0"/>
            </a:srgbClr>
          </a:solidFill>
          <a:ln w="19050">
            <a:solidFill>
              <a:srgbClr val="3D4D83"/>
            </a:solidFill>
            <a:prstDash val="solid"/>
          </a:ln>
        </p:spPr>
      </p:sp>
      <p:sp>
        <p:nvSpPr>
          <p:cNvPr id="18" name="Shape 16"/>
          <p:cNvSpPr/>
          <p:nvPr/>
        </p:nvSpPr>
        <p:spPr>
          <a:xfrm>
            <a:off x="6663941" y="1648574"/>
            <a:ext cx="1595894" cy="395023"/>
          </a:xfrm>
          <a:custGeom>
            <a:avLst/>
            <a:gdLst/>
            <a:ahLst/>
            <a:cxnLst/>
            <a:rect l="l" t="t" r="r" b="b"/>
            <a:pathLst>
              <a:path w="1595894" h="395023">
                <a:moveTo>
                  <a:pt x="49378" y="0"/>
                </a:moveTo>
                <a:moveTo>
                  <a:pt x="49378" y="0"/>
                </a:moveTo>
                <a:lnTo>
                  <a:pt x="1546516" y="0"/>
                </a:lnTo>
                <a:quadBezTo>
                  <a:pt x="1595894" y="0"/>
                  <a:pt x="1595894" y="49378"/>
                </a:quadBezTo>
                <a:lnTo>
                  <a:pt x="1595894" y="345645"/>
                </a:lnTo>
                <a:quadBezTo>
                  <a:pt x="1595894" y="395023"/>
                  <a:pt x="1546516" y="395023"/>
                </a:quadBezTo>
                <a:lnTo>
                  <a:pt x="49378" y="395023"/>
                </a:lnTo>
                <a:quadBezTo>
                  <a:pt x="0" y="395023"/>
                  <a:pt x="0" y="345645"/>
                </a:quadBezTo>
                <a:lnTo>
                  <a:pt x="0" y="49378"/>
                </a:lnTo>
                <a:quadBezTo>
                  <a:pt x="0" y="0"/>
                  <a:pt x="49378" y="0"/>
                </a:quadBezTo>
                <a:close/>
              </a:path>
            </a:pathLst>
          </a:custGeom>
          <a:solidFill>
            <a:srgbClr val="0084FF"/>
          </a:solidFill>
          <a:ln/>
        </p:spPr>
      </p:sp>
      <p:sp>
        <p:nvSpPr>
          <p:cNvPr id="19" name="Text 17"/>
          <p:cNvSpPr/>
          <p:nvPr/>
        </p:nvSpPr>
        <p:spPr>
          <a:xfrm>
            <a:off x="7189322" y="1576338"/>
            <a:ext cx="545132" cy="53949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1872"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20" name="Text 18"/>
          <p:cNvSpPr/>
          <p:nvPr/>
        </p:nvSpPr>
        <p:spPr>
          <a:xfrm>
            <a:off x="6246653" y="2115834"/>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外包模式的市场损失</a:t>
            </a:r>
            <a:endParaRPr lang="en-US" sz="1440" dirty="0"/>
          </a:p>
        </p:txBody>
      </p:sp>
      <p:sp>
        <p:nvSpPr>
          <p:cNvPr id="21" name="Text 19"/>
          <p:cNvSpPr/>
          <p:nvPr/>
        </p:nvSpPr>
        <p:spPr>
          <a:xfrm>
            <a:off x="6246653" y="2455328"/>
            <a:ext cx="2430470" cy="123444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2000年至2001年，十二家采用外包模式的公司遭受了超过1.2万亿美元的市场损失。这些惨痛的损失生动地表明了忽视网络效应所带来的严重后果，提醒企业重视供应链管理和风险控制。</a:t>
            </a:r>
            <a:endParaRPr lang="en-US" sz="1440" dirty="0"/>
          </a:p>
        </p:txBody>
      </p:sp>
      <p:sp>
        <p:nvSpPr>
          <p:cNvPr id="22" name="Shape 20"/>
          <p:cNvSpPr/>
          <p:nvPr/>
        </p:nvSpPr>
        <p:spPr>
          <a:xfrm>
            <a:off x="4572000" y="982154"/>
            <a:ext cx="4261104" cy="182880"/>
          </a:xfrm>
          <a:custGeom>
            <a:avLst/>
            <a:gdLst/>
            <a:ahLst/>
            <a:cxnLst/>
            <a:rect l="l" t="t" r="r" b="b"/>
            <a:pathLst>
              <a:path w="4261104" h="182880">
                <a:moveTo>
                  <a:pt x="0" y="0"/>
                </a:moveTo>
                <a:moveTo>
                  <a:pt x="0" y="0"/>
                </a:moveTo>
                <a:lnTo>
                  <a:pt x="4261104" y="0"/>
                </a:lnTo>
                <a:lnTo>
                  <a:pt x="4261104" y="182880"/>
                </a:lnTo>
                <a:lnTo>
                  <a:pt x="0" y="182880"/>
                </a:lnTo>
                <a:close/>
              </a:path>
            </a:pathLst>
          </a:custGeom>
          <a:solidFill>
            <a:srgbClr val="0084FF">
              <a:alpha val="50000"/>
            </a:srgbClr>
          </a:solid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康柏公司和思科公司的教训</a:t>
            </a:r>
            <a:endParaRPr lang="en-US" sz="1440" dirty="0"/>
          </a:p>
        </p:txBody>
      </p:sp>
      <p:pic>
        <p:nvPicPr>
          <p:cNvPr id="3" name="Image 0" descr="https://sgw-dx.xf-yun.com/api/v1/sparkdesk/_173337483325800dfb6ae566b4ff8863dd798ebc72a78.jpg?authorization=c2ltcGxlLWp3dCBhaz1zcGFya2Rlc2s4MDAwMDAwMDAwMDE7ZXhwPTMzMTAxNzQ4MzM7YWxnbz1obWFjLXNoYTI1NjtzaWc9K0R2MHNmYTl3OUE4cnVyZjdvM2RSaTlZd3VWMk5ReXNxMUVoNDk1bVAxND0=&amp;x_location=7YfmxI7B7uKO7jlRxIftd60XgLD=">    </p:cNvPr>
          <p:cNvPicPr>
            <a:picLocks noChangeAspect="1"/>
          </p:cNvPicPr>
          <p:nvPr/>
        </p:nvPicPr>
        <p:blipFill>
          <a:blip r:embed="rId2"/>
          <a:stretch>
            <a:fillRect/>
          </a:stretch>
        </p:blipFill>
        <p:spPr>
          <a:xfrm>
            <a:off x="445242" y="1227435"/>
            <a:ext cx="2831634" cy="2831634"/>
          </a:xfrm>
          <a:prstGeom prst="rect">
            <a:avLst/>
          </a:prstGeom>
        </p:spPr>
      </p:pic>
      <p:sp>
        <p:nvSpPr>
          <p:cNvPr id="4" name="Text 1"/>
          <p:cNvSpPr/>
          <p:nvPr/>
        </p:nvSpPr>
        <p:spPr>
          <a:xfrm>
            <a:off x="3485040" y="1130659"/>
            <a:ext cx="3309781" cy="48463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康柏公司的供应链崩溃</a:t>
            </a:r>
            <a:endParaRPr lang="en-US" sz="1440" dirty="0"/>
          </a:p>
        </p:txBody>
      </p:sp>
      <p:sp>
        <p:nvSpPr>
          <p:cNvPr id="5" name="Text 2"/>
          <p:cNvSpPr/>
          <p:nvPr/>
        </p:nvSpPr>
        <p:spPr>
          <a:xfrm>
            <a:off x="3485040" y="1427243"/>
            <a:ext cx="5212080" cy="621792"/>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1999年末，康柏公司因外包生产模式的供应链问题遭受巨大损失。由于供应商无法交付某些基本零件，导致生产网络瘫痪，市场损失惨重。</a:t>
            </a:r>
            <a:endParaRPr lang="en-US" sz="1440" dirty="0"/>
          </a:p>
        </p:txBody>
      </p:sp>
      <p:sp>
        <p:nvSpPr>
          <p:cNvPr id="6" name="Text 3"/>
          <p:cNvSpPr/>
          <p:nvPr/>
        </p:nvSpPr>
        <p:spPr>
          <a:xfrm>
            <a:off x="3485040" y="2158619"/>
            <a:ext cx="4507439" cy="48463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思科公司的库存激增</a:t>
            </a:r>
            <a:endParaRPr lang="en-US" sz="1440" dirty="0"/>
          </a:p>
        </p:txBody>
      </p:sp>
      <p:sp>
        <p:nvSpPr>
          <p:cNvPr id="7" name="Text 4"/>
          <p:cNvSpPr/>
          <p:nvPr/>
        </p:nvSpPr>
        <p:spPr>
          <a:xfrm>
            <a:off x="3485040" y="2463259"/>
            <a:ext cx="5212080" cy="621792"/>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思科公司也因供应链管理不当，库存激增300%。这种过度的库存积压不仅占用了大量的资金，还可能导致产品过时或损坏，给公司带来巨大的经济损失。</a:t>
            </a:r>
            <a:endParaRPr lang="en-US" sz="1440" dirty="0"/>
          </a:p>
        </p:txBody>
      </p:sp>
      <p:sp>
        <p:nvSpPr>
          <p:cNvPr id="8" name="Text 5"/>
          <p:cNvSpPr/>
          <p:nvPr/>
        </p:nvSpPr>
        <p:spPr>
          <a:xfrm>
            <a:off x="3485040" y="3194618"/>
            <a:ext cx="4861995" cy="48463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忽视网络效应的后果</a:t>
            </a:r>
            <a:endParaRPr lang="en-US" sz="1440" dirty="0"/>
          </a:p>
        </p:txBody>
      </p:sp>
      <p:sp>
        <p:nvSpPr>
          <p:cNvPr id="9" name="Text 6"/>
          <p:cNvSpPr/>
          <p:nvPr/>
        </p:nvSpPr>
        <p:spPr>
          <a:xfrm>
            <a:off x="3485040" y="3491058"/>
            <a:ext cx="5213718" cy="621792"/>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这些公司和它们的投资者所遭受的惨痛损失，生动地表明了忽视网络效应所带来的后果。在网络经济中，每个节点都必须盈利，否则容易导致整个网络的瘫痪。</a:t>
            </a:r>
            <a:endParaRPr lang="en-US" sz="144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05</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网络时代的营销策略</a:t>
            </a:r>
            <a:endParaRPr lang="en-US" sz="14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86792" y="576488"/>
            <a:ext cx="4313208" cy="108813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4752" b="1" dirty="0">
                <a:solidFill>
                  <a:srgbClr val="3D4D83">
                    <a:alpha val="10000"/>
                  </a:srgbClr>
                </a:solidFill>
                <a:latin typeface="Microsoft Yahei" pitchFamily="34" charset="0"/>
                <a:ea typeface="Microsoft Yahei" pitchFamily="34" charset="-122"/>
                <a:cs typeface="Microsoft Yahei" pitchFamily="34" charset="-120"/>
              </a:rPr>
              <a:t>CONTENT</a:t>
            </a:r>
            <a:endParaRPr lang="en-US" sz="1440" dirty="0"/>
          </a:p>
        </p:txBody>
      </p:sp>
      <p:sp>
        <p:nvSpPr>
          <p:cNvPr id="3" name="Text 1"/>
          <p:cNvSpPr/>
          <p:nvPr/>
        </p:nvSpPr>
        <p:spPr>
          <a:xfrm>
            <a:off x="3494077" y="837104"/>
            <a:ext cx="1675953" cy="73152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目录</a:t>
            </a:r>
            <a:endParaRPr lang="en-US" sz="1440" dirty="0"/>
          </a:p>
        </p:txBody>
      </p:sp>
      <p:sp>
        <p:nvSpPr>
          <p:cNvPr id="4" name="Text 2"/>
          <p:cNvSpPr/>
          <p:nvPr/>
        </p:nvSpPr>
        <p:spPr>
          <a:xfrm>
            <a:off x="1520202" y="1810315"/>
            <a:ext cx="3236976"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网络视角的重要性</a:t>
            </a:r>
            <a:endParaRPr lang="en-US" sz="1440" dirty="0"/>
          </a:p>
        </p:txBody>
      </p:sp>
      <p:sp>
        <p:nvSpPr>
          <p:cNvPr id="5" name="Text 3"/>
          <p:cNvSpPr/>
          <p:nvPr/>
        </p:nvSpPr>
        <p:spPr>
          <a:xfrm>
            <a:off x="966844" y="1764595"/>
            <a:ext cx="713232" cy="62179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01</a:t>
            </a:r>
            <a:endParaRPr lang="en-US" sz="1440" dirty="0"/>
          </a:p>
        </p:txBody>
      </p:sp>
      <p:sp>
        <p:nvSpPr>
          <p:cNvPr id="6" name="Text 4"/>
          <p:cNvSpPr/>
          <p:nvPr/>
        </p:nvSpPr>
        <p:spPr>
          <a:xfrm>
            <a:off x="5334968" y="1810315"/>
            <a:ext cx="3236855"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企业网络结构的演变</a:t>
            </a:r>
            <a:endParaRPr lang="en-US" sz="1440" dirty="0"/>
          </a:p>
        </p:txBody>
      </p:sp>
      <p:sp>
        <p:nvSpPr>
          <p:cNvPr id="7" name="Text 5"/>
          <p:cNvSpPr/>
          <p:nvPr/>
        </p:nvSpPr>
        <p:spPr>
          <a:xfrm>
            <a:off x="4781610" y="1764595"/>
            <a:ext cx="713232" cy="62179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02</a:t>
            </a:r>
            <a:endParaRPr lang="en-US" sz="1440" dirty="0"/>
          </a:p>
        </p:txBody>
      </p:sp>
      <p:sp>
        <p:nvSpPr>
          <p:cNvPr id="8" name="Text 6"/>
          <p:cNvSpPr/>
          <p:nvPr/>
        </p:nvSpPr>
        <p:spPr>
          <a:xfrm>
            <a:off x="1520354" y="2438812"/>
            <a:ext cx="3236976"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复杂董事网络中的权力中心</a:t>
            </a:r>
            <a:endParaRPr lang="en-US" sz="1440" dirty="0"/>
          </a:p>
        </p:txBody>
      </p:sp>
      <p:sp>
        <p:nvSpPr>
          <p:cNvPr id="9" name="Text 7"/>
          <p:cNvSpPr/>
          <p:nvPr/>
        </p:nvSpPr>
        <p:spPr>
          <a:xfrm>
            <a:off x="966996" y="2393092"/>
            <a:ext cx="713232" cy="62179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03</a:t>
            </a:r>
            <a:endParaRPr lang="en-US" sz="1440" dirty="0"/>
          </a:p>
        </p:txBody>
      </p:sp>
      <p:sp>
        <p:nvSpPr>
          <p:cNvPr id="10" name="Text 8"/>
          <p:cNvSpPr/>
          <p:nvPr/>
        </p:nvSpPr>
        <p:spPr>
          <a:xfrm>
            <a:off x="5334846" y="2438812"/>
            <a:ext cx="3236976"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经济网络中的级联故障</a:t>
            </a:r>
            <a:endParaRPr lang="en-US" sz="1440" dirty="0"/>
          </a:p>
        </p:txBody>
      </p:sp>
      <p:sp>
        <p:nvSpPr>
          <p:cNvPr id="11" name="Text 9"/>
          <p:cNvSpPr/>
          <p:nvPr/>
        </p:nvSpPr>
        <p:spPr>
          <a:xfrm>
            <a:off x="4781488" y="2393092"/>
            <a:ext cx="713232" cy="62179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04</a:t>
            </a:r>
            <a:endParaRPr lang="en-US" sz="1440" dirty="0"/>
          </a:p>
        </p:txBody>
      </p:sp>
      <p:sp>
        <p:nvSpPr>
          <p:cNvPr id="12" name="Text 10"/>
          <p:cNvSpPr/>
          <p:nvPr/>
        </p:nvSpPr>
        <p:spPr>
          <a:xfrm>
            <a:off x="1520281" y="3067310"/>
            <a:ext cx="3236976"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网络时代的营销策略</a:t>
            </a:r>
            <a:endParaRPr lang="en-US" sz="1440" dirty="0"/>
          </a:p>
        </p:txBody>
      </p:sp>
      <p:sp>
        <p:nvSpPr>
          <p:cNvPr id="13" name="Text 11"/>
          <p:cNvSpPr/>
          <p:nvPr/>
        </p:nvSpPr>
        <p:spPr>
          <a:xfrm>
            <a:off x="966924" y="3021590"/>
            <a:ext cx="713232" cy="62179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05</a:t>
            </a:r>
            <a:endParaRPr lang="en-US" sz="1440" dirty="0"/>
          </a:p>
        </p:txBody>
      </p:sp>
      <p:sp>
        <p:nvSpPr>
          <p:cNvPr id="14" name="Text 12"/>
          <p:cNvSpPr/>
          <p:nvPr/>
        </p:nvSpPr>
        <p:spPr>
          <a:xfrm>
            <a:off x="5334846" y="3067310"/>
            <a:ext cx="3236976"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互联网带来的商业模式转变</a:t>
            </a:r>
            <a:endParaRPr lang="en-US" sz="1440" dirty="0"/>
          </a:p>
        </p:txBody>
      </p:sp>
      <p:sp>
        <p:nvSpPr>
          <p:cNvPr id="15" name="Text 13"/>
          <p:cNvSpPr/>
          <p:nvPr/>
        </p:nvSpPr>
        <p:spPr>
          <a:xfrm>
            <a:off x="4781488" y="3021590"/>
            <a:ext cx="713232" cy="62179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06</a:t>
            </a:r>
            <a:endParaRPr lang="en-US" sz="1440" dirty="0"/>
          </a:p>
        </p:txBody>
      </p:sp>
      <p:sp>
        <p:nvSpPr>
          <p:cNvPr id="16" name="Text 14"/>
          <p:cNvSpPr/>
          <p:nvPr/>
        </p:nvSpPr>
        <p:spPr>
          <a:xfrm>
            <a:off x="1520091" y="3695808"/>
            <a:ext cx="3236976"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结论</a:t>
            </a:r>
            <a:endParaRPr lang="en-US" sz="1440" dirty="0"/>
          </a:p>
        </p:txBody>
      </p:sp>
      <p:sp>
        <p:nvSpPr>
          <p:cNvPr id="17" name="Text 15"/>
          <p:cNvSpPr/>
          <p:nvPr/>
        </p:nvSpPr>
        <p:spPr>
          <a:xfrm>
            <a:off x="966733" y="3650088"/>
            <a:ext cx="713232" cy="62179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07</a:t>
            </a:r>
            <a:endParaRPr lang="en-US" sz="144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病毒式营销的兴起</a:t>
            </a:r>
            <a:endParaRPr lang="en-US" sz="1440" dirty="0"/>
          </a:p>
        </p:txBody>
      </p:sp>
      <p:pic>
        <p:nvPicPr>
          <p:cNvPr id="3" name="Image 0" descr="https://sgw-dx.xf-yun.com/api/v1/sparkdesk/_1733374840294286acad9f2b144439e4de4848fc87655.jpg?authorization=c2ltcGxlLWp3dCBhaz1zcGFya2Rlc2s4MDAwMDAwMDAwMDE7ZXhwPTMzMTAxNzQ4NDA7YWxnbz1obWFjLXNoYTI1NjtzaWc9dit5eVZsQ2gxTDRTcjV2cFR0MGNnUUt4LzRzUUlWaGNtS3FFUzlVemRycz0=&amp;x_location=7YfmxI7B7uKO7jlRxIftd60XgLD=">    </p:cNvPr>
          <p:cNvPicPr>
            <a:picLocks noChangeAspect="1"/>
          </p:cNvPicPr>
          <p:nvPr/>
        </p:nvPicPr>
        <p:blipFill>
          <a:blip r:embed="rId2"/>
          <a:stretch>
            <a:fillRect/>
          </a:stretch>
        </p:blipFill>
        <p:spPr>
          <a:xfrm>
            <a:off x="888372" y="1088132"/>
            <a:ext cx="2283193" cy="1282693"/>
          </a:xfrm>
          <a:prstGeom prst="rect">
            <a:avLst/>
          </a:prstGeom>
        </p:spPr>
      </p:pic>
      <p:sp>
        <p:nvSpPr>
          <p:cNvPr id="4" name="Text 1"/>
          <p:cNvSpPr/>
          <p:nvPr/>
        </p:nvSpPr>
        <p:spPr>
          <a:xfrm>
            <a:off x="786384" y="2446016"/>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Hotmail的成功案例</a:t>
            </a:r>
            <a:endParaRPr lang="en-US" sz="1440" dirty="0"/>
          </a:p>
        </p:txBody>
      </p:sp>
      <p:sp>
        <p:nvSpPr>
          <p:cNvPr id="5" name="Text 2"/>
          <p:cNvSpPr/>
          <p:nvPr/>
        </p:nvSpPr>
        <p:spPr>
          <a:xfrm>
            <a:off x="822960" y="2773736"/>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Hotmail通过在每封邮件末尾添加广告链接，实现了病毒式传播。其免费服务、低学习成本和用户自发宣传使其迅速获得成功。</a:t>
            </a:r>
            <a:endParaRPr lang="en-US" sz="1440" dirty="0"/>
          </a:p>
        </p:txBody>
      </p:sp>
      <p:pic>
        <p:nvPicPr>
          <p:cNvPr id="6" name="Image 1" descr="https://sgw-dx.xf-yun.com/api/v1/sparkdesk/_17333748432930454ef56bed84035b03c71b98ba92631.jpg?authorization=c2ltcGxlLWp3dCBhaz1zcGFya2Rlc2s4MDAwMDAwMDAwMDE7ZXhwPTMzMTAxNzQ4NDM7YWxnbz1obWFjLXNoYTI1NjtzaWc9S2NQU0xZd0x5T1hyd1VvYXhpRVVvVXkweUxrZ09McnZJYlpKSXFZaWJ3Yz0=&amp;x_location=7YfmxI7B7uKO7jlRxIftd60XgLD=">    </p:cNvPr>
          <p:cNvPicPr>
            <a:picLocks noChangeAspect="1"/>
          </p:cNvPicPr>
          <p:nvPr/>
        </p:nvPicPr>
        <p:blipFill>
          <a:blip r:embed="rId3"/>
          <a:stretch>
            <a:fillRect/>
          </a:stretch>
        </p:blipFill>
        <p:spPr>
          <a:xfrm>
            <a:off x="3466980" y="1088132"/>
            <a:ext cx="2283193" cy="1282693"/>
          </a:xfrm>
          <a:prstGeom prst="rect">
            <a:avLst/>
          </a:prstGeom>
        </p:spPr>
      </p:pic>
      <p:sp>
        <p:nvSpPr>
          <p:cNvPr id="7" name="Text 3"/>
          <p:cNvSpPr/>
          <p:nvPr/>
        </p:nvSpPr>
        <p:spPr>
          <a:xfrm>
            <a:off x="3328416" y="2446016"/>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无尺度网络上的创新传播</a:t>
            </a:r>
            <a:endParaRPr lang="en-US" sz="1440" dirty="0"/>
          </a:p>
        </p:txBody>
      </p:sp>
      <p:sp>
        <p:nvSpPr>
          <p:cNvPr id="8" name="Text 4"/>
          <p:cNvSpPr/>
          <p:nvPr/>
        </p:nvSpPr>
        <p:spPr>
          <a:xfrm>
            <a:off x="3401568" y="2773736"/>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在无尺度网络上，产品和观点通过被枢纽节点采纳而得以传播。这种模式不需要进行昂贵的电话营销或电视报纸广告宣传，而是通过口口相传的方式迅速传播。</a:t>
            </a:r>
            <a:endParaRPr lang="en-US" sz="1440" dirty="0"/>
          </a:p>
        </p:txBody>
      </p:sp>
      <p:pic>
        <p:nvPicPr>
          <p:cNvPr id="9" name="Image 2" descr="https://sgw-dx.xf-yun.com/api/v1/sparkdesk/_17333748462204a9ac91e042447098b8961825ae9d067.jpg?authorization=c2ltcGxlLWp3dCBhaz1zcGFya2Rlc2s4MDAwMDAwMDAwMDE7ZXhwPTMzMTAxNzQ4NDY7YWxnbz1obWFjLXNoYTI1NjtzaWc9Y3FQM1hrTE1QKzZwWlVPTE5HYXk5TWozclZ5VmtIV09vaFE1SG9acmlOWT0=&amp;x_location=7YfmxI7B7uKO7jlRxIftd60XgLD=">    </p:cNvPr>
          <p:cNvPicPr>
            <a:picLocks noChangeAspect="1"/>
          </p:cNvPicPr>
          <p:nvPr/>
        </p:nvPicPr>
        <p:blipFill>
          <a:blip r:embed="rId4"/>
          <a:stretch>
            <a:fillRect/>
          </a:stretch>
        </p:blipFill>
        <p:spPr>
          <a:xfrm>
            <a:off x="6009012" y="1088132"/>
            <a:ext cx="2283193" cy="1282693"/>
          </a:xfrm>
          <a:prstGeom prst="rect">
            <a:avLst/>
          </a:prstGeom>
        </p:spPr>
      </p:pic>
      <p:sp>
        <p:nvSpPr>
          <p:cNvPr id="10" name="Text 5"/>
          <p:cNvSpPr/>
          <p:nvPr/>
        </p:nvSpPr>
        <p:spPr>
          <a:xfrm>
            <a:off x="5870448" y="2447488"/>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病毒式营销的优势</a:t>
            </a:r>
            <a:endParaRPr lang="en-US" sz="1440" dirty="0"/>
          </a:p>
        </p:txBody>
      </p:sp>
      <p:sp>
        <p:nvSpPr>
          <p:cNvPr id="11" name="Text 6"/>
          <p:cNvSpPr/>
          <p:nvPr/>
        </p:nvSpPr>
        <p:spPr>
          <a:xfrm>
            <a:off x="5943600" y="2775208"/>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病毒式营销具有成本低、传播速度快、影响力大等优势。它能够在短时间内吸引大量用户关注，提高品牌知名度和市场份额。</a:t>
            </a:r>
            <a:endParaRPr lang="en-US" sz="144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Hotmail的成功与传播机制</a:t>
            </a:r>
            <a:endParaRPr lang="en-US" sz="1440" dirty="0"/>
          </a:p>
        </p:txBody>
      </p:sp>
      <p:pic>
        <p:nvPicPr>
          <p:cNvPr id="3" name="Image 0" descr="https://sgw-dx.xf-yun.com/api/v1/sparkdesk/_1733374843531c26d05a7797c4432b7d21c1d10f5a7f8.jpg?authorization=c2ltcGxlLWp3dCBhaz1zcGFya2Rlc2s4MDAwMDAwMDAwMDE7ZXhwPTMzMTAxNzQ4NDM7YWxnbz1obWFjLXNoYTI1NjtzaWc9eVU2cVA4SEZXNFhldXNXd1RaOTE4ZmdkU3FYcTJtOUVaSU9qWnlOL1RSaz0=&amp;x_location=7YfmxI7B7uKO7jlRxIftd60XgLD=">    </p:cNvPr>
          <p:cNvPicPr>
            <a:picLocks noChangeAspect="1"/>
          </p:cNvPicPr>
          <p:nvPr/>
        </p:nvPicPr>
        <p:blipFill>
          <a:blip r:embed="rId2"/>
          <a:stretch>
            <a:fillRect/>
          </a:stretch>
        </p:blipFill>
        <p:spPr>
          <a:xfrm>
            <a:off x="445242" y="1227435"/>
            <a:ext cx="2831634" cy="2831634"/>
          </a:xfrm>
          <a:prstGeom prst="rect">
            <a:avLst/>
          </a:prstGeom>
        </p:spPr>
      </p:pic>
      <p:sp>
        <p:nvSpPr>
          <p:cNvPr id="4" name="Text 1"/>
          <p:cNvSpPr/>
          <p:nvPr/>
        </p:nvSpPr>
        <p:spPr>
          <a:xfrm>
            <a:off x="3485040" y="1130659"/>
            <a:ext cx="3309781" cy="48463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病毒式传播的实现</a:t>
            </a:r>
            <a:endParaRPr lang="en-US" sz="1440" dirty="0"/>
          </a:p>
        </p:txBody>
      </p:sp>
      <p:sp>
        <p:nvSpPr>
          <p:cNvPr id="5" name="Text 2"/>
          <p:cNvSpPr/>
          <p:nvPr/>
        </p:nvSpPr>
        <p:spPr>
          <a:xfrm>
            <a:off x="3485040" y="1427243"/>
            <a:ext cx="5212080" cy="621792"/>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Hotmail通过在每封邮件末尾添加广告链接，实现了病毒式传播。这种策略使得Hotmail能够迅速获得成功，用户自发宣传使其具备了极高的传染性。</a:t>
            </a:r>
            <a:endParaRPr lang="en-US" sz="1440" dirty="0"/>
          </a:p>
        </p:txBody>
      </p:sp>
      <p:sp>
        <p:nvSpPr>
          <p:cNvPr id="6" name="Text 3"/>
          <p:cNvSpPr/>
          <p:nvPr/>
        </p:nvSpPr>
        <p:spPr>
          <a:xfrm>
            <a:off x="3485040" y="2158619"/>
            <a:ext cx="4507439" cy="48463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免费服务与低学习成本</a:t>
            </a:r>
            <a:endParaRPr lang="en-US" sz="1440" dirty="0"/>
          </a:p>
        </p:txBody>
      </p:sp>
      <p:sp>
        <p:nvSpPr>
          <p:cNvPr id="7" name="Text 4"/>
          <p:cNvSpPr/>
          <p:nvPr/>
        </p:nvSpPr>
        <p:spPr>
          <a:xfrm>
            <a:off x="3485040" y="2463259"/>
            <a:ext cx="5212080" cy="621792"/>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Hotmail的免费服务和低学习成本是其成功的关键因素之一。这些特点使得用户可以快速上手并开始使用，从而推动了产品的广泛传播。</a:t>
            </a:r>
            <a:endParaRPr lang="en-US" sz="1440" dirty="0"/>
          </a:p>
        </p:txBody>
      </p:sp>
      <p:sp>
        <p:nvSpPr>
          <p:cNvPr id="8" name="Text 5"/>
          <p:cNvSpPr/>
          <p:nvPr/>
        </p:nvSpPr>
        <p:spPr>
          <a:xfrm>
            <a:off x="3485040" y="3194618"/>
            <a:ext cx="4861995" cy="48463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无尺度网络上的创新传播</a:t>
            </a:r>
            <a:endParaRPr lang="en-US" sz="1440" dirty="0"/>
          </a:p>
        </p:txBody>
      </p:sp>
      <p:sp>
        <p:nvSpPr>
          <p:cNvPr id="9" name="Text 6"/>
          <p:cNvSpPr/>
          <p:nvPr/>
        </p:nvSpPr>
        <p:spPr>
          <a:xfrm>
            <a:off x="3485040" y="3491058"/>
            <a:ext cx="5213718" cy="621792"/>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在无尺度网络上，创新的传播不存在临界阈值。只要产品或观点被枢纽节点采纳，就能迅速传播开来。这也是Hotmail能够在短时间内取得巨大成功的原因之一。</a:t>
            </a:r>
            <a:endParaRPr lang="en-US" sz="144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SixDegree.com和Epidemic Marketing的失败案例</a:t>
            </a:r>
            <a:endParaRPr lang="en-US" sz="1440" dirty="0"/>
          </a:p>
        </p:txBody>
      </p:sp>
      <p:sp>
        <p:nvSpPr>
          <p:cNvPr id="3" name="Text 1"/>
          <p:cNvSpPr/>
          <p:nvPr/>
        </p:nvSpPr>
        <p:spPr>
          <a:xfrm>
            <a:off x="886148" y="1536231"/>
            <a:ext cx="2212848" cy="384048"/>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SixDegree.com的病毒式营销模式</a:t>
            </a:r>
            <a:endParaRPr lang="en-US" sz="1440" dirty="0"/>
          </a:p>
        </p:txBody>
      </p:sp>
      <p:sp>
        <p:nvSpPr>
          <p:cNvPr id="4" name="Text 2"/>
          <p:cNvSpPr/>
          <p:nvPr/>
        </p:nvSpPr>
        <p:spPr>
          <a:xfrm>
            <a:off x="886148" y="1920279"/>
            <a:ext cx="2212848" cy="1828800"/>
          </a:xfrm>
          <a:prstGeom prst="rect">
            <a:avLst/>
          </a:prstGeom>
          <a:noFill/>
          <a:ln/>
        </p:spPr>
        <p:txBody>
          <a:bodyPr wrap="square" lIns="95250" tIns="95250" rIns="95250" bIns="95250" rtlCol="0" anchor="t">
            <a:spAutoFit/>
          </a:bodyPr>
          <a:lstStyle/>
          <a:p>
            <a:pPr algn="just" indent="0" marL="0">
              <a:lnSpc>
                <a:spcPct val="1125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SixDegree.com采用病毒式营销策略，成功吸引了300万注册会员。然而，这种模式未能将“六度分隔”理论转化为可行的商业计划，导致公司最终倒闭。</a:t>
            </a:r>
            <a:endParaRPr lang="en-US" sz="1440" dirty="0"/>
          </a:p>
        </p:txBody>
      </p:sp>
      <p:sp>
        <p:nvSpPr>
          <p:cNvPr id="5" name="Shape 3"/>
          <p:cNvSpPr/>
          <p:nvPr/>
        </p:nvSpPr>
        <p:spPr>
          <a:xfrm>
            <a:off x="886489" y="1045921"/>
            <a:ext cx="426013" cy="426013"/>
          </a:xfrm>
          <a:custGeom>
            <a:avLst/>
            <a:gdLst/>
            <a:ahLst/>
            <a:cxnLst/>
            <a:rect l="l" t="t" r="r" b="b"/>
            <a:pathLst>
              <a:path w="426013" h="426013">
                <a:moveTo>
                  <a:pt x="213006" y="0"/>
                </a:moveTo>
                <a:moveTo>
                  <a:pt x="213006" y="0"/>
                </a:moveTo>
                <a:cubicBezTo>
                  <a:pt x="330568" y="0"/>
                  <a:pt x="426013" y="95445"/>
                  <a:pt x="426013" y="213006"/>
                </a:cubicBezTo>
                <a:cubicBezTo>
                  <a:pt x="426013" y="330568"/>
                  <a:pt x="330568" y="426013"/>
                  <a:pt x="213006" y="426013"/>
                </a:cubicBezTo>
                <a:cubicBezTo>
                  <a:pt x="95445" y="426013"/>
                  <a:pt x="0" y="330568"/>
                  <a:pt x="0" y="213006"/>
                </a:cubicBezTo>
                <a:cubicBezTo>
                  <a:pt x="0" y="95445"/>
                  <a:pt x="95445" y="0"/>
                  <a:pt x="213006" y="0"/>
                </a:cubicBezTo>
                <a:close/>
              </a:path>
            </a:pathLst>
          </a:custGeom>
          <a:solidFill>
            <a:srgbClr val="0084FF"/>
          </a:solidFill>
          <a:ln/>
        </p:spPr>
      </p:sp>
      <p:sp>
        <p:nvSpPr>
          <p:cNvPr id="6" name="Text 4"/>
          <p:cNvSpPr/>
          <p:nvPr/>
        </p:nvSpPr>
        <p:spPr>
          <a:xfrm>
            <a:off x="813116" y="1076047"/>
            <a:ext cx="554470" cy="36576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440"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7" name="Text 5"/>
          <p:cNvSpPr/>
          <p:nvPr/>
        </p:nvSpPr>
        <p:spPr>
          <a:xfrm>
            <a:off x="3502092" y="1527087"/>
            <a:ext cx="2212848" cy="384048"/>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Epidemic Marketing忽视用户兴趣</a:t>
            </a:r>
            <a:endParaRPr lang="en-US" sz="1440" dirty="0"/>
          </a:p>
        </p:txBody>
      </p:sp>
      <p:sp>
        <p:nvSpPr>
          <p:cNvPr id="8" name="Text 6"/>
          <p:cNvSpPr/>
          <p:nvPr/>
        </p:nvSpPr>
        <p:spPr>
          <a:xfrm>
            <a:off x="3502092" y="1920279"/>
            <a:ext cx="2212848" cy="1828800"/>
          </a:xfrm>
          <a:prstGeom prst="rect">
            <a:avLst/>
          </a:prstGeom>
          <a:noFill/>
          <a:ln/>
        </p:spPr>
        <p:txBody>
          <a:bodyPr wrap="square" lIns="95250" tIns="95250" rIns="95250" bIns="95250" rtlCol="0" anchor="t">
            <a:spAutoFit/>
          </a:bodyPr>
          <a:lstStyle/>
          <a:p>
            <a:pPr algn="just" indent="0" marL="0">
              <a:lnSpc>
                <a:spcPct val="1125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Epidemic Marketing尝试复制Hotmail的成功模式，但由于忽视了用户的兴趣和需求，未能吸引足够的用户参与，最终导致公司在2000年6月损失760万美元并关闭业务。</a:t>
            </a:r>
            <a:endParaRPr lang="en-US" sz="1440" dirty="0"/>
          </a:p>
        </p:txBody>
      </p:sp>
      <p:sp>
        <p:nvSpPr>
          <p:cNvPr id="9" name="Shape 7"/>
          <p:cNvSpPr/>
          <p:nvPr/>
        </p:nvSpPr>
        <p:spPr>
          <a:xfrm>
            <a:off x="3502092" y="1045921"/>
            <a:ext cx="426013" cy="426013"/>
          </a:xfrm>
          <a:custGeom>
            <a:avLst/>
            <a:gdLst/>
            <a:ahLst/>
            <a:cxnLst/>
            <a:rect l="l" t="t" r="r" b="b"/>
            <a:pathLst>
              <a:path w="426013" h="426013">
                <a:moveTo>
                  <a:pt x="213006" y="0"/>
                </a:moveTo>
                <a:moveTo>
                  <a:pt x="213006" y="0"/>
                </a:moveTo>
                <a:cubicBezTo>
                  <a:pt x="330568" y="0"/>
                  <a:pt x="426013" y="95445"/>
                  <a:pt x="426013" y="213006"/>
                </a:cubicBezTo>
                <a:cubicBezTo>
                  <a:pt x="426013" y="330568"/>
                  <a:pt x="330568" y="426013"/>
                  <a:pt x="213006" y="426013"/>
                </a:cubicBezTo>
                <a:cubicBezTo>
                  <a:pt x="95445" y="426013"/>
                  <a:pt x="0" y="330568"/>
                  <a:pt x="0" y="213006"/>
                </a:cubicBezTo>
                <a:cubicBezTo>
                  <a:pt x="0" y="95445"/>
                  <a:pt x="95445" y="0"/>
                  <a:pt x="213006" y="0"/>
                </a:cubicBezTo>
                <a:close/>
              </a:path>
            </a:pathLst>
          </a:custGeom>
          <a:solidFill>
            <a:srgbClr val="0084FF"/>
          </a:solidFill>
          <a:ln/>
        </p:spPr>
      </p:sp>
      <p:sp>
        <p:nvSpPr>
          <p:cNvPr id="10" name="Text 8"/>
          <p:cNvSpPr/>
          <p:nvPr/>
        </p:nvSpPr>
        <p:spPr>
          <a:xfrm>
            <a:off x="3447228" y="1076047"/>
            <a:ext cx="517553" cy="36576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440"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1" name="Text 9"/>
          <p:cNvSpPr/>
          <p:nvPr/>
        </p:nvSpPr>
        <p:spPr>
          <a:xfrm>
            <a:off x="6118036" y="1527087"/>
            <a:ext cx="2212848" cy="384048"/>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病毒式营销的挑战与陷阱</a:t>
            </a:r>
            <a:endParaRPr lang="en-US" sz="1440" dirty="0"/>
          </a:p>
        </p:txBody>
      </p:sp>
      <p:sp>
        <p:nvSpPr>
          <p:cNvPr id="12" name="Text 10"/>
          <p:cNvSpPr/>
          <p:nvPr/>
        </p:nvSpPr>
        <p:spPr>
          <a:xfrm>
            <a:off x="6118036" y="1920279"/>
            <a:ext cx="2212848" cy="1828800"/>
          </a:xfrm>
          <a:prstGeom prst="rect">
            <a:avLst/>
          </a:prstGeom>
          <a:noFill/>
          <a:ln/>
        </p:spPr>
        <p:txBody>
          <a:bodyPr wrap="square" lIns="95250" tIns="95250" rIns="95250" bIns="95250" rtlCol="0" anchor="t">
            <a:spAutoFit/>
          </a:bodyPr>
          <a:lstStyle/>
          <a:p>
            <a:pPr algn="just" indent="0" marL="0">
              <a:lnSpc>
                <a:spcPct val="1125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这两个案例表明，病毒式营销虽然具有强大的传播潜力，但其成功依赖于对市场需求的准确把握和有效的商业模式设计。忽视这些因素可能导致即使拥有大量用户也无法实现盈利，最终导致企业失败。</a:t>
            </a:r>
            <a:endParaRPr lang="en-US" sz="1440" dirty="0"/>
          </a:p>
        </p:txBody>
      </p:sp>
      <p:sp>
        <p:nvSpPr>
          <p:cNvPr id="13" name="Shape 11"/>
          <p:cNvSpPr/>
          <p:nvPr/>
        </p:nvSpPr>
        <p:spPr>
          <a:xfrm>
            <a:off x="6118036" y="1045921"/>
            <a:ext cx="426013" cy="426013"/>
          </a:xfrm>
          <a:custGeom>
            <a:avLst/>
            <a:gdLst/>
            <a:ahLst/>
            <a:cxnLst/>
            <a:rect l="l" t="t" r="r" b="b"/>
            <a:pathLst>
              <a:path w="426013" h="426013">
                <a:moveTo>
                  <a:pt x="213006" y="0"/>
                </a:moveTo>
                <a:moveTo>
                  <a:pt x="213006" y="0"/>
                </a:moveTo>
                <a:cubicBezTo>
                  <a:pt x="330568" y="0"/>
                  <a:pt x="426013" y="95445"/>
                  <a:pt x="426013" y="213006"/>
                </a:cubicBezTo>
                <a:cubicBezTo>
                  <a:pt x="426013" y="330568"/>
                  <a:pt x="330568" y="426013"/>
                  <a:pt x="213006" y="426013"/>
                </a:cubicBezTo>
                <a:cubicBezTo>
                  <a:pt x="95445" y="426013"/>
                  <a:pt x="0" y="330568"/>
                  <a:pt x="0" y="213006"/>
                </a:cubicBezTo>
                <a:cubicBezTo>
                  <a:pt x="0" y="95445"/>
                  <a:pt x="95445" y="0"/>
                  <a:pt x="213006" y="0"/>
                </a:cubicBezTo>
                <a:close/>
              </a:path>
            </a:pathLst>
          </a:custGeom>
          <a:solidFill>
            <a:srgbClr val="0084FF"/>
          </a:solidFill>
          <a:ln/>
        </p:spPr>
      </p:sp>
      <p:sp>
        <p:nvSpPr>
          <p:cNvPr id="14" name="Text 12"/>
          <p:cNvSpPr/>
          <p:nvPr/>
        </p:nvSpPr>
        <p:spPr>
          <a:xfrm>
            <a:off x="6090604" y="1076047"/>
            <a:ext cx="479885" cy="36576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440"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06</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互联网带来的商业模式转变</a:t>
            </a:r>
            <a:endParaRPr lang="en-US" sz="144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互联网的影响</a:t>
            </a:r>
            <a:endParaRPr lang="en-US" sz="1440" dirty="0"/>
          </a:p>
        </p:txBody>
      </p:sp>
      <p:pic>
        <p:nvPicPr>
          <p:cNvPr id="3" name="Image 0" descr="preencoded.png">    </p:cNvPr>
          <p:cNvPicPr>
            <a:picLocks noChangeAspect="1"/>
          </p:cNvPicPr>
          <p:nvPr/>
        </p:nvPicPr>
        <p:blipFill>
          <a:blip r:embed="rId2">
            <a:alphaModFix amt="60000"/>
          </a:blip>
          <a:stretch>
            <a:fillRect/>
          </a:stretch>
        </p:blipFill>
        <p:spPr>
          <a:xfrm>
            <a:off x="0" y="886688"/>
            <a:ext cx="4523239" cy="4053616"/>
          </a:xfrm>
          <a:prstGeom prst="rect">
            <a:avLst/>
          </a:prstGeom>
        </p:spPr>
      </p:pic>
      <p:pic>
        <p:nvPicPr>
          <p:cNvPr id="4" name="Image 1" descr="preencoded.png">    </p:cNvPr>
          <p:cNvPicPr>
            <a:picLocks noChangeAspect="1"/>
          </p:cNvPicPr>
          <p:nvPr/>
        </p:nvPicPr>
        <p:blipFill>
          <a:blip r:embed="rId3">
            <a:alphaModFix amt="80000"/>
          </a:blip>
          <a:stretch>
            <a:fillRect/>
          </a:stretch>
        </p:blipFill>
        <p:spPr>
          <a:xfrm>
            <a:off x="0" y="903148"/>
            <a:ext cx="4523239" cy="4398546"/>
          </a:xfrm>
          <a:prstGeom prst="rect">
            <a:avLst/>
          </a:prstGeom>
        </p:spPr>
      </p:pic>
      <p:pic>
        <p:nvPicPr>
          <p:cNvPr id="5" name="Image 2" descr="preencoded.png">    </p:cNvPr>
          <p:cNvPicPr>
            <a:picLocks noChangeAspect="1"/>
          </p:cNvPicPr>
          <p:nvPr/>
        </p:nvPicPr>
        <p:blipFill>
          <a:blip r:embed="rId4"/>
          <a:stretch>
            <a:fillRect/>
          </a:stretch>
        </p:blipFill>
        <p:spPr>
          <a:xfrm>
            <a:off x="0" y="1009529"/>
            <a:ext cx="4523239" cy="4523239"/>
          </a:xfrm>
          <a:prstGeom prst="rect">
            <a:avLst/>
          </a:prstGeom>
        </p:spPr>
      </p:pic>
      <p:sp>
        <p:nvSpPr>
          <p:cNvPr id="6" name="Text 1"/>
          <p:cNvSpPr/>
          <p:nvPr/>
        </p:nvSpPr>
        <p:spPr>
          <a:xfrm>
            <a:off x="4122902" y="1093989"/>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6A7AB0"/>
                </a:solidFill>
                <a:latin typeface="Microsoft Yahei" pitchFamily="34" charset="0"/>
                <a:ea typeface="Microsoft Yahei" pitchFamily="34" charset="-122"/>
                <a:cs typeface="Microsoft Yahei" pitchFamily="34" charset="-120"/>
              </a:rPr>
              <a:t>催生新的网络公司</a:t>
            </a:r>
            <a:endParaRPr lang="en-US" sz="1440" dirty="0"/>
          </a:p>
        </p:txBody>
      </p:sp>
      <p:sp>
        <p:nvSpPr>
          <p:cNvPr id="7" name="Text 2"/>
          <p:cNvSpPr/>
          <p:nvPr/>
        </p:nvSpPr>
        <p:spPr>
          <a:xfrm>
            <a:off x="4122902" y="1395741"/>
            <a:ext cx="4476025" cy="603504"/>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互联网的普及催生了大量新兴的网络公司，这些公司利用互联网技术迅速崛起。它们通过创新的商业模式和高效的运营方式，在市场中占据了一席之地。</a:t>
            </a:r>
            <a:endParaRPr lang="en-US" sz="1440" dirty="0"/>
          </a:p>
        </p:txBody>
      </p:sp>
      <p:sp>
        <p:nvSpPr>
          <p:cNvPr id="8" name="Text 3"/>
          <p:cNvSpPr/>
          <p:nvPr/>
        </p:nvSpPr>
        <p:spPr>
          <a:xfrm>
            <a:off x="4122902" y="2258934"/>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6A7AB0"/>
                </a:solidFill>
                <a:latin typeface="Microsoft Yahei" pitchFamily="34" charset="0"/>
                <a:ea typeface="Microsoft Yahei" pitchFamily="34" charset="-122"/>
                <a:cs typeface="Microsoft Yahei" pitchFamily="34" charset="-120"/>
              </a:rPr>
              <a:t>改变现有商业模式</a:t>
            </a:r>
            <a:endParaRPr lang="en-US" sz="1440" dirty="0"/>
          </a:p>
        </p:txBody>
      </p:sp>
      <p:sp>
        <p:nvSpPr>
          <p:cNvPr id="9" name="Text 4"/>
          <p:cNvSpPr/>
          <p:nvPr/>
        </p:nvSpPr>
        <p:spPr>
          <a:xfrm>
            <a:off x="4122902" y="2555200"/>
            <a:ext cx="4476025" cy="8138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互联网不仅改变了传统企业的运营方式，还推动了新商业模式的发展。例如，电子商务、在线服务和数字营销等新模式的出现，使得企业能够更灵活地适应市场变化。</a:t>
            </a:r>
            <a:endParaRPr lang="en-US" sz="1440" dirty="0"/>
          </a:p>
        </p:txBody>
      </p:sp>
      <p:sp>
        <p:nvSpPr>
          <p:cNvPr id="10" name="Text 5"/>
          <p:cNvSpPr/>
          <p:nvPr/>
        </p:nvSpPr>
        <p:spPr>
          <a:xfrm>
            <a:off x="4122115" y="3522635"/>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6A7AB0"/>
                </a:solidFill>
                <a:latin typeface="Microsoft Yahei" pitchFamily="34" charset="0"/>
                <a:ea typeface="Microsoft Yahei" pitchFamily="34" charset="-122"/>
                <a:cs typeface="Microsoft Yahei" pitchFamily="34" charset="-120"/>
              </a:rPr>
              <a:t>提高企业适应能力</a:t>
            </a:r>
            <a:endParaRPr lang="en-US" sz="1440" dirty="0"/>
          </a:p>
        </p:txBody>
      </p:sp>
      <p:sp>
        <p:nvSpPr>
          <p:cNvPr id="11" name="Text 6"/>
          <p:cNvSpPr/>
          <p:nvPr/>
        </p:nvSpPr>
        <p:spPr>
          <a:xfrm>
            <a:off x="4122902" y="3824695"/>
            <a:ext cx="4476025" cy="8138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互联网帮助企业迅速适应快速变化的市场状况。通过多维思考模式，企业可以更好地应对不确定性和复杂性，从而在竞争中获得优势。</a:t>
            </a:r>
            <a:endParaRPr lang="en-US" sz="1440" dirty="0"/>
          </a:p>
        </p:txBody>
      </p:sp>
      <p:sp>
        <p:nvSpPr>
          <p:cNvPr id="12" name="Shape 7"/>
          <p:cNvSpPr/>
          <p:nvPr/>
        </p:nvSpPr>
        <p:spPr>
          <a:xfrm>
            <a:off x="2673371" y="1805964"/>
            <a:ext cx="499914" cy="0"/>
          </a:xfrm>
          <a:custGeom>
            <a:avLst/>
            <a:gdLst/>
            <a:ahLst/>
            <a:cxnLst/>
            <a:rect l="l" t="t" r="r" b="b"/>
            <a:pathLst>
              <a:path w="499914" h="0">
                <a:moveTo>
                  <a:pt x="0" y="0"/>
                </a:moveTo>
                <a:moveTo>
                  <a:pt x="0" y="0"/>
                </a:moveTo>
                <a:lnTo>
                  <a:pt x="499914" y="0"/>
                </a:lnTo>
              </a:path>
            </a:pathLst>
          </a:custGeom>
          <a:noFill/>
          <a:ln w="19050">
            <a:solidFill>
              <a:srgbClr val="3D4D83"/>
            </a:solidFill>
            <a:prstDash val="solid"/>
            <a:headEnd type="none"/>
            <a:tailEnd type="arrow"/>
          </a:ln>
        </p:spPr>
      </p:sp>
      <p:sp>
        <p:nvSpPr>
          <p:cNvPr id="13" name="Shape 8"/>
          <p:cNvSpPr/>
          <p:nvPr/>
        </p:nvSpPr>
        <p:spPr>
          <a:xfrm>
            <a:off x="3162037" y="2856649"/>
            <a:ext cx="350493" cy="0"/>
          </a:xfrm>
          <a:custGeom>
            <a:avLst/>
            <a:gdLst/>
            <a:ahLst/>
            <a:cxnLst/>
            <a:rect l="l" t="t" r="r" b="b"/>
            <a:pathLst>
              <a:path w="350493" h="0">
                <a:moveTo>
                  <a:pt x="0" y="0"/>
                </a:moveTo>
                <a:moveTo>
                  <a:pt x="0" y="0"/>
                </a:moveTo>
                <a:lnTo>
                  <a:pt x="350493" y="0"/>
                </a:lnTo>
              </a:path>
            </a:pathLst>
          </a:custGeom>
          <a:noFill/>
          <a:ln w="19050">
            <a:solidFill>
              <a:srgbClr val="3D4D83"/>
            </a:solidFill>
            <a:prstDash val="solid"/>
            <a:headEnd type="none"/>
            <a:tailEnd type="arrow"/>
          </a:ln>
        </p:spPr>
      </p:sp>
      <p:sp>
        <p:nvSpPr>
          <p:cNvPr id="14" name="Shape 9"/>
          <p:cNvSpPr/>
          <p:nvPr/>
        </p:nvSpPr>
        <p:spPr>
          <a:xfrm>
            <a:off x="2804600" y="4003258"/>
            <a:ext cx="1103131" cy="0"/>
          </a:xfrm>
          <a:custGeom>
            <a:avLst/>
            <a:gdLst/>
            <a:ahLst/>
            <a:cxnLst/>
            <a:rect l="l" t="t" r="r" b="b"/>
            <a:pathLst>
              <a:path w="1103131" h="0">
                <a:moveTo>
                  <a:pt x="0" y="0"/>
                </a:moveTo>
                <a:moveTo>
                  <a:pt x="0" y="0"/>
                </a:moveTo>
                <a:lnTo>
                  <a:pt x="1103131" y="0"/>
                </a:lnTo>
              </a:path>
            </a:pathLst>
          </a:custGeom>
          <a:noFill/>
          <a:ln w="19050">
            <a:solidFill>
              <a:srgbClr val="3D4D83"/>
            </a:solidFill>
            <a:prstDash val="solid"/>
            <a:headEnd type="none"/>
            <a:tailEnd type="arrow"/>
          </a:ln>
        </p:spPr>
      </p:sp>
      <p:sp>
        <p:nvSpPr>
          <p:cNvPr id="15" name="Text 10"/>
          <p:cNvSpPr/>
          <p:nvPr/>
        </p:nvSpPr>
        <p:spPr>
          <a:xfrm>
            <a:off x="1838595" y="1558724"/>
            <a:ext cx="794446"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16" name="Text 11"/>
          <p:cNvSpPr/>
          <p:nvPr/>
        </p:nvSpPr>
        <p:spPr>
          <a:xfrm>
            <a:off x="1605529" y="2616316"/>
            <a:ext cx="1312181"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7" name="Text 12"/>
          <p:cNvSpPr/>
          <p:nvPr/>
        </p:nvSpPr>
        <p:spPr>
          <a:xfrm>
            <a:off x="1426313" y="3754199"/>
            <a:ext cx="1670613"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互联网的局限性</a:t>
            </a:r>
            <a:endParaRPr lang="en-US" sz="1440" dirty="0"/>
          </a:p>
        </p:txBody>
      </p:sp>
      <p:sp>
        <p:nvSpPr>
          <p:cNvPr id="3" name="Shape 1"/>
          <p:cNvSpPr/>
          <p:nvPr/>
        </p:nvSpPr>
        <p:spPr>
          <a:xfrm>
            <a:off x="447956" y="1929366"/>
            <a:ext cx="8248087" cy="2346713"/>
          </a:xfrm>
          <a:custGeom>
            <a:avLst/>
            <a:gdLst/>
            <a:ahLst/>
            <a:cxnLst/>
            <a:rect l="l" t="t" r="r" b="b"/>
            <a:pathLst>
              <a:path w="8248087" h="2346713">
                <a:moveTo>
                  <a:pt x="293339" y="0"/>
                </a:moveTo>
                <a:moveTo>
                  <a:pt x="293339" y="0"/>
                </a:moveTo>
                <a:lnTo>
                  <a:pt x="7954748" y="0"/>
                </a:lnTo>
                <a:quadBezTo>
                  <a:pt x="8248087" y="0"/>
                  <a:pt x="8248087" y="293339"/>
                </a:quadBezTo>
                <a:lnTo>
                  <a:pt x="8248087" y="2053374"/>
                </a:lnTo>
                <a:quadBezTo>
                  <a:pt x="8248087" y="2346713"/>
                  <a:pt x="7954748" y="2346713"/>
                </a:quadBezTo>
                <a:lnTo>
                  <a:pt x="293339" y="2346713"/>
                </a:lnTo>
                <a:quadBezTo>
                  <a:pt x="0" y="2346713"/>
                  <a:pt x="0" y="2053374"/>
                </a:quadBezTo>
                <a:lnTo>
                  <a:pt x="0" y="293339"/>
                </a:lnTo>
                <a:quadBezTo>
                  <a:pt x="0" y="0"/>
                  <a:pt x="293339" y="0"/>
                </a:quadBezTo>
                <a:close/>
              </a:path>
            </a:pathLst>
          </a:custGeom>
          <a:solidFill>
            <a:srgbClr val="0084FF">
              <a:alpha val="10000"/>
            </a:srgbClr>
          </a:solidFill>
          <a:ln w="19050">
            <a:solidFill>
              <a:srgbClr val="3D4D83"/>
            </a:solidFill>
            <a:prstDash val="solid"/>
          </a:ln>
        </p:spPr>
      </p:sp>
      <p:pic>
        <p:nvPicPr>
          <p:cNvPr id="4" name="Image 0" descr="preencoded.png">    </p:cNvPr>
          <p:cNvPicPr>
            <a:picLocks noChangeAspect="1"/>
          </p:cNvPicPr>
          <p:nvPr/>
        </p:nvPicPr>
        <p:blipFill>
          <a:blip r:embed="rId2"/>
          <a:stretch>
            <a:fillRect/>
          </a:stretch>
        </p:blipFill>
        <p:spPr>
          <a:xfrm>
            <a:off x="2041139" y="867420"/>
            <a:ext cx="914400" cy="914400"/>
          </a:xfrm>
          <a:prstGeom prst="rect">
            <a:avLst/>
          </a:prstGeom>
        </p:spPr>
      </p:pic>
      <p:pic>
        <p:nvPicPr>
          <p:cNvPr id="5" name="Image 1" descr="preencoded.png">    </p:cNvPr>
          <p:cNvPicPr>
            <a:picLocks noChangeAspect="1"/>
          </p:cNvPicPr>
          <p:nvPr/>
        </p:nvPicPr>
        <p:blipFill>
          <a:blip r:embed="rId3"/>
          <a:stretch>
            <a:fillRect/>
          </a:stretch>
        </p:blipFill>
        <p:spPr>
          <a:xfrm flipH="1">
            <a:off x="1126739" y="867420"/>
            <a:ext cx="914400" cy="914400"/>
          </a:xfrm>
          <a:prstGeom prst="rect">
            <a:avLst/>
          </a:prstGeom>
        </p:spPr>
      </p:pic>
      <p:sp>
        <p:nvSpPr>
          <p:cNvPr id="6" name="Text 2"/>
          <p:cNvSpPr/>
          <p:nvPr/>
        </p:nvSpPr>
        <p:spPr>
          <a:xfrm>
            <a:off x="1636445" y="995436"/>
            <a:ext cx="784215"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3D4D83"/>
                </a:solidFill>
                <a:latin typeface="Microsoft Yahei" pitchFamily="34" charset="0"/>
                <a:ea typeface="Microsoft Yahei" pitchFamily="34" charset="-122"/>
                <a:cs typeface="Microsoft Yahei" pitchFamily="34" charset="-120"/>
              </a:rPr>
              <a:t>01</a:t>
            </a:r>
            <a:endParaRPr lang="en-US" sz="1440" dirty="0"/>
          </a:p>
        </p:txBody>
      </p:sp>
      <p:sp>
        <p:nvSpPr>
          <p:cNvPr id="7" name="Shape 3"/>
          <p:cNvSpPr/>
          <p:nvPr/>
        </p:nvSpPr>
        <p:spPr>
          <a:xfrm>
            <a:off x="1745836"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8" name="Shape 4"/>
          <p:cNvSpPr/>
          <p:nvPr/>
        </p:nvSpPr>
        <p:spPr>
          <a:xfrm>
            <a:off x="1949699"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9" name="Shape 5"/>
          <p:cNvSpPr/>
          <p:nvPr/>
        </p:nvSpPr>
        <p:spPr>
          <a:xfrm>
            <a:off x="2153562"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10" name="Text 6"/>
          <p:cNvSpPr/>
          <p:nvPr/>
        </p:nvSpPr>
        <p:spPr>
          <a:xfrm>
            <a:off x="825904"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互联网非万能药</a:t>
            </a:r>
            <a:endParaRPr lang="en-US" sz="1440" dirty="0"/>
          </a:p>
        </p:txBody>
      </p:sp>
      <p:sp>
        <p:nvSpPr>
          <p:cNvPr id="11" name="Text 7"/>
          <p:cNvSpPr/>
          <p:nvPr/>
        </p:nvSpPr>
        <p:spPr>
          <a:xfrm>
            <a:off x="825904"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尽管互联网极大地促进了信息流通和商业创新，但它并非解决所有问题的万能钥匙。企业需认识到，在复杂多变的商业环境中，互联网仅是众多工具之一。</a:t>
            </a:r>
            <a:endParaRPr lang="en-US" sz="1440" dirty="0"/>
          </a:p>
        </p:txBody>
      </p:sp>
      <p:pic>
        <p:nvPicPr>
          <p:cNvPr id="12" name="Image 2" descr="preencoded.png">    </p:cNvPr>
          <p:cNvPicPr>
            <a:picLocks noChangeAspect="1"/>
          </p:cNvPicPr>
          <p:nvPr/>
        </p:nvPicPr>
        <p:blipFill>
          <a:blip r:embed="rId4"/>
          <a:stretch>
            <a:fillRect/>
          </a:stretch>
        </p:blipFill>
        <p:spPr>
          <a:xfrm>
            <a:off x="4572000" y="867420"/>
            <a:ext cx="914400" cy="914400"/>
          </a:xfrm>
          <a:prstGeom prst="rect">
            <a:avLst/>
          </a:prstGeom>
        </p:spPr>
      </p:pic>
      <p:pic>
        <p:nvPicPr>
          <p:cNvPr id="13" name="Image 3" descr="preencoded.png">    </p:cNvPr>
          <p:cNvPicPr>
            <a:picLocks noChangeAspect="1"/>
          </p:cNvPicPr>
          <p:nvPr/>
        </p:nvPicPr>
        <p:blipFill>
          <a:blip r:embed="rId5"/>
          <a:stretch>
            <a:fillRect/>
          </a:stretch>
        </p:blipFill>
        <p:spPr>
          <a:xfrm flipH="1">
            <a:off x="3657600" y="867420"/>
            <a:ext cx="914400" cy="914400"/>
          </a:xfrm>
          <a:prstGeom prst="rect">
            <a:avLst/>
          </a:prstGeom>
        </p:spPr>
      </p:pic>
      <p:sp>
        <p:nvSpPr>
          <p:cNvPr id="14" name="Text 8"/>
          <p:cNvSpPr/>
          <p:nvPr/>
        </p:nvSpPr>
        <p:spPr>
          <a:xfrm>
            <a:off x="4152608" y="995436"/>
            <a:ext cx="849850"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3D4D83"/>
                </a:solidFill>
                <a:latin typeface="Microsoft Yahei" pitchFamily="34" charset="0"/>
                <a:ea typeface="Microsoft Yahei" pitchFamily="34" charset="-122"/>
                <a:cs typeface="Microsoft Yahei" pitchFamily="34" charset="-120"/>
              </a:rPr>
              <a:t>02</a:t>
            </a:r>
            <a:endParaRPr lang="en-US" sz="1440" dirty="0"/>
          </a:p>
        </p:txBody>
      </p:sp>
      <p:sp>
        <p:nvSpPr>
          <p:cNvPr id="15" name="Text 9"/>
          <p:cNvSpPr/>
          <p:nvPr/>
        </p:nvSpPr>
        <p:spPr>
          <a:xfrm>
            <a:off x="3356765"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适应市场变化</a:t>
            </a:r>
            <a:endParaRPr lang="en-US" sz="1440" dirty="0"/>
          </a:p>
        </p:txBody>
      </p:sp>
      <p:sp>
        <p:nvSpPr>
          <p:cNvPr id="16" name="Text 10"/>
          <p:cNvSpPr/>
          <p:nvPr/>
        </p:nvSpPr>
        <p:spPr>
          <a:xfrm>
            <a:off x="3356765"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互联网的核心价值在于其帮助企业快速适应市场变化的能力。通过数据分析、客户反馈等手段，企业能更灵活地调整策略，以应对不断变化的市场需求。</a:t>
            </a:r>
            <a:endParaRPr lang="en-US" sz="1440" dirty="0"/>
          </a:p>
        </p:txBody>
      </p:sp>
      <p:pic>
        <p:nvPicPr>
          <p:cNvPr id="17" name="Image 4" descr="preencoded.png">    </p:cNvPr>
          <p:cNvPicPr>
            <a:picLocks noChangeAspect="1"/>
          </p:cNvPicPr>
          <p:nvPr/>
        </p:nvPicPr>
        <p:blipFill>
          <a:blip r:embed="rId6"/>
          <a:stretch>
            <a:fillRect/>
          </a:stretch>
        </p:blipFill>
        <p:spPr>
          <a:xfrm>
            <a:off x="7102861" y="867420"/>
            <a:ext cx="914400" cy="914400"/>
          </a:xfrm>
          <a:prstGeom prst="rect">
            <a:avLst/>
          </a:prstGeom>
        </p:spPr>
      </p:pic>
      <p:pic>
        <p:nvPicPr>
          <p:cNvPr id="18" name="Image 5" descr="preencoded.png">    </p:cNvPr>
          <p:cNvPicPr>
            <a:picLocks noChangeAspect="1"/>
          </p:cNvPicPr>
          <p:nvPr/>
        </p:nvPicPr>
        <p:blipFill>
          <a:blip r:embed="rId7"/>
          <a:stretch>
            <a:fillRect/>
          </a:stretch>
        </p:blipFill>
        <p:spPr>
          <a:xfrm flipH="1">
            <a:off x="6188461" y="867420"/>
            <a:ext cx="914400" cy="914400"/>
          </a:xfrm>
          <a:prstGeom prst="rect">
            <a:avLst/>
          </a:prstGeom>
        </p:spPr>
      </p:pic>
      <p:sp>
        <p:nvSpPr>
          <p:cNvPr id="19" name="Text 11"/>
          <p:cNvSpPr/>
          <p:nvPr/>
        </p:nvSpPr>
        <p:spPr>
          <a:xfrm>
            <a:off x="6676289" y="995436"/>
            <a:ext cx="817032"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3D4D83"/>
                </a:solidFill>
                <a:latin typeface="Microsoft Yahei" pitchFamily="34" charset="0"/>
                <a:ea typeface="Microsoft Yahei" pitchFamily="34" charset="-122"/>
                <a:cs typeface="Microsoft Yahei" pitchFamily="34" charset="-120"/>
              </a:rPr>
              <a:t>03</a:t>
            </a:r>
            <a:endParaRPr lang="en-US" sz="1440" dirty="0"/>
          </a:p>
        </p:txBody>
      </p:sp>
      <p:sp>
        <p:nvSpPr>
          <p:cNvPr id="20" name="Text 12"/>
          <p:cNvSpPr/>
          <p:nvPr/>
        </p:nvSpPr>
        <p:spPr>
          <a:xfrm>
            <a:off x="5887626"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网络观念与多维思考</a:t>
            </a:r>
            <a:endParaRPr lang="en-US" sz="1440" dirty="0"/>
          </a:p>
        </p:txBody>
      </p:sp>
      <p:sp>
        <p:nvSpPr>
          <p:cNvPr id="21" name="Text 13"/>
          <p:cNvSpPr/>
          <p:nvPr/>
        </p:nvSpPr>
        <p:spPr>
          <a:xfrm>
            <a:off x="5887626"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网络观念强调的是连接性和互动性，它要求企业在决策时采用多维思考模式。这种模式鼓励从不同角度审视问题，寻找创新解决方案，以实现可持续发展。</a:t>
            </a:r>
            <a:endParaRPr lang="en-US" sz="1440" dirty="0"/>
          </a:p>
        </p:txBody>
      </p:sp>
      <p:sp>
        <p:nvSpPr>
          <p:cNvPr id="22" name="Shape 14"/>
          <p:cNvSpPr/>
          <p:nvPr/>
        </p:nvSpPr>
        <p:spPr>
          <a:xfrm>
            <a:off x="4276697"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3" name="Shape 15"/>
          <p:cNvSpPr/>
          <p:nvPr/>
        </p:nvSpPr>
        <p:spPr>
          <a:xfrm>
            <a:off x="4480560"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24" name="Shape 16"/>
          <p:cNvSpPr/>
          <p:nvPr/>
        </p:nvSpPr>
        <p:spPr>
          <a:xfrm>
            <a:off x="4684423"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5" name="Shape 17"/>
          <p:cNvSpPr/>
          <p:nvPr/>
        </p:nvSpPr>
        <p:spPr>
          <a:xfrm>
            <a:off x="6807558"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6" name="Shape 18"/>
          <p:cNvSpPr/>
          <p:nvPr/>
        </p:nvSpPr>
        <p:spPr>
          <a:xfrm>
            <a:off x="7011421"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27" name="Shape 19"/>
          <p:cNvSpPr/>
          <p:nvPr/>
        </p:nvSpPr>
        <p:spPr>
          <a:xfrm>
            <a:off x="7215284"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07</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结论</a:t>
            </a:r>
            <a:endParaRPr lang="en-US" sz="144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网络视角的未来</a:t>
            </a:r>
            <a:endParaRPr lang="en-US" sz="1440" dirty="0"/>
          </a:p>
        </p:txBody>
      </p:sp>
      <p:sp>
        <p:nvSpPr>
          <p:cNvPr id="3" name="Shape 1"/>
          <p:cNvSpPr/>
          <p:nvPr/>
        </p:nvSpPr>
        <p:spPr>
          <a:xfrm>
            <a:off x="447956" y="1929366"/>
            <a:ext cx="8248087" cy="2346713"/>
          </a:xfrm>
          <a:custGeom>
            <a:avLst/>
            <a:gdLst/>
            <a:ahLst/>
            <a:cxnLst/>
            <a:rect l="l" t="t" r="r" b="b"/>
            <a:pathLst>
              <a:path w="8248087" h="2346713">
                <a:moveTo>
                  <a:pt x="293339" y="0"/>
                </a:moveTo>
                <a:moveTo>
                  <a:pt x="293339" y="0"/>
                </a:moveTo>
                <a:lnTo>
                  <a:pt x="7954748" y="0"/>
                </a:lnTo>
                <a:quadBezTo>
                  <a:pt x="8248087" y="0"/>
                  <a:pt x="8248087" y="293339"/>
                </a:quadBezTo>
                <a:lnTo>
                  <a:pt x="8248087" y="2053374"/>
                </a:lnTo>
                <a:quadBezTo>
                  <a:pt x="8248087" y="2346713"/>
                  <a:pt x="7954748" y="2346713"/>
                </a:quadBezTo>
                <a:lnTo>
                  <a:pt x="293339" y="2346713"/>
                </a:lnTo>
                <a:quadBezTo>
                  <a:pt x="0" y="2346713"/>
                  <a:pt x="0" y="2053374"/>
                </a:quadBezTo>
                <a:lnTo>
                  <a:pt x="0" y="293339"/>
                </a:lnTo>
                <a:quadBezTo>
                  <a:pt x="0" y="0"/>
                  <a:pt x="293339" y="0"/>
                </a:quadBezTo>
                <a:close/>
              </a:path>
            </a:pathLst>
          </a:custGeom>
          <a:solidFill>
            <a:srgbClr val="0084FF">
              <a:alpha val="10000"/>
            </a:srgbClr>
          </a:solidFill>
          <a:ln w="19050">
            <a:solidFill>
              <a:srgbClr val="3D4D83"/>
            </a:solidFill>
            <a:prstDash val="solid"/>
          </a:ln>
        </p:spPr>
      </p:sp>
      <p:pic>
        <p:nvPicPr>
          <p:cNvPr id="4" name="Image 0" descr="preencoded.png">    </p:cNvPr>
          <p:cNvPicPr>
            <a:picLocks noChangeAspect="1"/>
          </p:cNvPicPr>
          <p:nvPr/>
        </p:nvPicPr>
        <p:blipFill>
          <a:blip r:embed="rId2"/>
          <a:stretch>
            <a:fillRect/>
          </a:stretch>
        </p:blipFill>
        <p:spPr>
          <a:xfrm>
            <a:off x="2041139" y="867420"/>
            <a:ext cx="914400" cy="914400"/>
          </a:xfrm>
          <a:prstGeom prst="rect">
            <a:avLst/>
          </a:prstGeom>
        </p:spPr>
      </p:pic>
      <p:pic>
        <p:nvPicPr>
          <p:cNvPr id="5" name="Image 1" descr="preencoded.png">    </p:cNvPr>
          <p:cNvPicPr>
            <a:picLocks noChangeAspect="1"/>
          </p:cNvPicPr>
          <p:nvPr/>
        </p:nvPicPr>
        <p:blipFill>
          <a:blip r:embed="rId3"/>
          <a:stretch>
            <a:fillRect/>
          </a:stretch>
        </p:blipFill>
        <p:spPr>
          <a:xfrm flipH="1">
            <a:off x="1126739" y="867420"/>
            <a:ext cx="914400" cy="914400"/>
          </a:xfrm>
          <a:prstGeom prst="rect">
            <a:avLst/>
          </a:prstGeom>
        </p:spPr>
      </p:pic>
      <p:sp>
        <p:nvSpPr>
          <p:cNvPr id="6" name="Text 2"/>
          <p:cNvSpPr/>
          <p:nvPr/>
        </p:nvSpPr>
        <p:spPr>
          <a:xfrm>
            <a:off x="1636445" y="995436"/>
            <a:ext cx="784215"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3D4D83"/>
                </a:solidFill>
                <a:latin typeface="Microsoft Yahei" pitchFamily="34" charset="0"/>
                <a:ea typeface="Microsoft Yahei" pitchFamily="34" charset="-122"/>
                <a:cs typeface="Microsoft Yahei" pitchFamily="34" charset="-120"/>
              </a:rPr>
              <a:t>01</a:t>
            </a:r>
            <a:endParaRPr lang="en-US" sz="1440" dirty="0"/>
          </a:p>
        </p:txBody>
      </p:sp>
      <p:sp>
        <p:nvSpPr>
          <p:cNvPr id="7" name="Shape 3"/>
          <p:cNvSpPr/>
          <p:nvPr/>
        </p:nvSpPr>
        <p:spPr>
          <a:xfrm>
            <a:off x="1745836"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8" name="Shape 4"/>
          <p:cNvSpPr/>
          <p:nvPr/>
        </p:nvSpPr>
        <p:spPr>
          <a:xfrm>
            <a:off x="1949699"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9" name="Shape 5"/>
          <p:cNvSpPr/>
          <p:nvPr/>
        </p:nvSpPr>
        <p:spPr>
          <a:xfrm>
            <a:off x="2153562"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10" name="Text 6"/>
          <p:cNvSpPr/>
          <p:nvPr/>
        </p:nvSpPr>
        <p:spPr>
          <a:xfrm>
            <a:off x="825904"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预见未来危机</a:t>
            </a:r>
            <a:endParaRPr lang="en-US" sz="1440" dirty="0"/>
          </a:p>
        </p:txBody>
      </p:sp>
      <p:sp>
        <p:nvSpPr>
          <p:cNvPr id="11" name="Text 7"/>
          <p:cNvSpPr/>
          <p:nvPr/>
        </p:nvSpPr>
        <p:spPr>
          <a:xfrm>
            <a:off x="825904"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通过网络视角，企业可以更好地分析市场动态和消费者行为，从而提前识别潜在的风险和挑战。这种前瞻性的分析帮助企业制定更有效的应对策略，减少不确定性带来的影响。</a:t>
            </a:r>
            <a:endParaRPr lang="en-US" sz="1440" dirty="0"/>
          </a:p>
        </p:txBody>
      </p:sp>
      <p:pic>
        <p:nvPicPr>
          <p:cNvPr id="12" name="Image 2" descr="preencoded.png">    </p:cNvPr>
          <p:cNvPicPr>
            <a:picLocks noChangeAspect="1"/>
          </p:cNvPicPr>
          <p:nvPr/>
        </p:nvPicPr>
        <p:blipFill>
          <a:blip r:embed="rId4"/>
          <a:stretch>
            <a:fillRect/>
          </a:stretch>
        </p:blipFill>
        <p:spPr>
          <a:xfrm>
            <a:off x="4572000" y="867420"/>
            <a:ext cx="914400" cy="914400"/>
          </a:xfrm>
          <a:prstGeom prst="rect">
            <a:avLst/>
          </a:prstGeom>
        </p:spPr>
      </p:pic>
      <p:pic>
        <p:nvPicPr>
          <p:cNvPr id="13" name="Image 3" descr="preencoded.png">    </p:cNvPr>
          <p:cNvPicPr>
            <a:picLocks noChangeAspect="1"/>
          </p:cNvPicPr>
          <p:nvPr/>
        </p:nvPicPr>
        <p:blipFill>
          <a:blip r:embed="rId5"/>
          <a:stretch>
            <a:fillRect/>
          </a:stretch>
        </p:blipFill>
        <p:spPr>
          <a:xfrm flipH="1">
            <a:off x="3657600" y="867420"/>
            <a:ext cx="914400" cy="914400"/>
          </a:xfrm>
          <a:prstGeom prst="rect">
            <a:avLst/>
          </a:prstGeom>
        </p:spPr>
      </p:pic>
      <p:sp>
        <p:nvSpPr>
          <p:cNvPr id="14" name="Text 8"/>
          <p:cNvSpPr/>
          <p:nvPr/>
        </p:nvSpPr>
        <p:spPr>
          <a:xfrm>
            <a:off x="4152608" y="995436"/>
            <a:ext cx="849850"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3D4D83"/>
                </a:solidFill>
                <a:latin typeface="Microsoft Yahei" pitchFamily="34" charset="0"/>
                <a:ea typeface="Microsoft Yahei" pitchFamily="34" charset="-122"/>
                <a:cs typeface="Microsoft Yahei" pitchFamily="34" charset="-120"/>
              </a:rPr>
              <a:t>02</a:t>
            </a:r>
            <a:endParaRPr lang="en-US" sz="1440" dirty="0"/>
          </a:p>
        </p:txBody>
      </p:sp>
      <p:sp>
        <p:nvSpPr>
          <p:cNvPr id="15" name="Text 9"/>
          <p:cNvSpPr/>
          <p:nvPr/>
        </p:nvSpPr>
        <p:spPr>
          <a:xfrm>
            <a:off x="3356765"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控制网络效应</a:t>
            </a:r>
            <a:endParaRPr lang="en-US" sz="1440" dirty="0"/>
          </a:p>
        </p:txBody>
      </p:sp>
      <p:sp>
        <p:nvSpPr>
          <p:cNvPr id="16" name="Text 10"/>
          <p:cNvSpPr/>
          <p:nvPr/>
        </p:nvSpPr>
        <p:spPr>
          <a:xfrm>
            <a:off x="3356765"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在快速发展的新经济中，理解并利用网络效应成为企业生存和发展的关键。通过构建强大的网络结构，企业能够增强自身的竞争力，同时有效应对市场中的各种变化和挑战。</a:t>
            </a:r>
            <a:endParaRPr lang="en-US" sz="1440" dirty="0"/>
          </a:p>
        </p:txBody>
      </p:sp>
      <p:pic>
        <p:nvPicPr>
          <p:cNvPr id="17" name="Image 4" descr="preencoded.png">    </p:cNvPr>
          <p:cNvPicPr>
            <a:picLocks noChangeAspect="1"/>
          </p:cNvPicPr>
          <p:nvPr/>
        </p:nvPicPr>
        <p:blipFill>
          <a:blip r:embed="rId6"/>
          <a:stretch>
            <a:fillRect/>
          </a:stretch>
        </p:blipFill>
        <p:spPr>
          <a:xfrm>
            <a:off x="7102861" y="867420"/>
            <a:ext cx="914400" cy="914400"/>
          </a:xfrm>
          <a:prstGeom prst="rect">
            <a:avLst/>
          </a:prstGeom>
        </p:spPr>
      </p:pic>
      <p:pic>
        <p:nvPicPr>
          <p:cNvPr id="18" name="Image 5" descr="preencoded.png">    </p:cNvPr>
          <p:cNvPicPr>
            <a:picLocks noChangeAspect="1"/>
          </p:cNvPicPr>
          <p:nvPr/>
        </p:nvPicPr>
        <p:blipFill>
          <a:blip r:embed="rId7"/>
          <a:stretch>
            <a:fillRect/>
          </a:stretch>
        </p:blipFill>
        <p:spPr>
          <a:xfrm flipH="1">
            <a:off x="6188461" y="867420"/>
            <a:ext cx="914400" cy="914400"/>
          </a:xfrm>
          <a:prstGeom prst="rect">
            <a:avLst/>
          </a:prstGeom>
        </p:spPr>
      </p:pic>
      <p:sp>
        <p:nvSpPr>
          <p:cNvPr id="19" name="Text 11"/>
          <p:cNvSpPr/>
          <p:nvPr/>
        </p:nvSpPr>
        <p:spPr>
          <a:xfrm>
            <a:off x="6676289" y="995436"/>
            <a:ext cx="817032"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3D4D83"/>
                </a:solidFill>
                <a:latin typeface="Microsoft Yahei" pitchFamily="34" charset="0"/>
                <a:ea typeface="Microsoft Yahei" pitchFamily="34" charset="-122"/>
                <a:cs typeface="Microsoft Yahei" pitchFamily="34" charset="-120"/>
              </a:rPr>
              <a:t>03</a:t>
            </a:r>
            <a:endParaRPr lang="en-US" sz="1440" dirty="0"/>
          </a:p>
        </p:txBody>
      </p:sp>
      <p:sp>
        <p:nvSpPr>
          <p:cNvPr id="20" name="Text 12"/>
          <p:cNvSpPr/>
          <p:nvPr/>
        </p:nvSpPr>
        <p:spPr>
          <a:xfrm>
            <a:off x="5887626"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应对级联故障</a:t>
            </a:r>
            <a:endParaRPr lang="en-US" sz="1440" dirty="0"/>
          </a:p>
        </p:txBody>
      </p:sp>
      <p:sp>
        <p:nvSpPr>
          <p:cNvPr id="21" name="Text 13"/>
          <p:cNvSpPr/>
          <p:nvPr/>
        </p:nvSpPr>
        <p:spPr>
          <a:xfrm>
            <a:off x="5887626"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网络中的级联故障可能导致整个系统的崩溃。因此，企业需要建立有效的监控和预警机制，及时发现并处理网络中的问题，确保网络的稳定性和可靠性，从而保障业务的连续性。</a:t>
            </a:r>
            <a:endParaRPr lang="en-US" sz="1440" dirty="0"/>
          </a:p>
        </p:txBody>
      </p:sp>
      <p:sp>
        <p:nvSpPr>
          <p:cNvPr id="22" name="Shape 14"/>
          <p:cNvSpPr/>
          <p:nvPr/>
        </p:nvSpPr>
        <p:spPr>
          <a:xfrm>
            <a:off x="4276697"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3" name="Shape 15"/>
          <p:cNvSpPr/>
          <p:nvPr/>
        </p:nvSpPr>
        <p:spPr>
          <a:xfrm>
            <a:off x="4480560"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24" name="Shape 16"/>
          <p:cNvSpPr/>
          <p:nvPr/>
        </p:nvSpPr>
        <p:spPr>
          <a:xfrm>
            <a:off x="4684423"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5" name="Shape 17"/>
          <p:cNvSpPr/>
          <p:nvPr/>
        </p:nvSpPr>
        <p:spPr>
          <a:xfrm>
            <a:off x="6807558"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6" name="Shape 18"/>
          <p:cNvSpPr/>
          <p:nvPr/>
        </p:nvSpPr>
        <p:spPr>
          <a:xfrm>
            <a:off x="7011421"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27" name="Shape 19"/>
          <p:cNvSpPr/>
          <p:nvPr/>
        </p:nvSpPr>
        <p:spPr>
          <a:xfrm>
            <a:off x="7215284"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实践中的应用</a:t>
            </a:r>
            <a:endParaRPr lang="en-US" sz="1440" dirty="0"/>
          </a:p>
        </p:txBody>
      </p:sp>
      <p:sp>
        <p:nvSpPr>
          <p:cNvPr id="3" name="Text 1"/>
          <p:cNvSpPr/>
          <p:nvPr/>
        </p:nvSpPr>
        <p:spPr>
          <a:xfrm>
            <a:off x="2743200" y="1025863"/>
            <a:ext cx="3657600" cy="44805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识别关键节点</a:t>
            </a:r>
            <a:endParaRPr lang="en-US" sz="1440" dirty="0"/>
          </a:p>
        </p:txBody>
      </p:sp>
      <p:sp>
        <p:nvSpPr>
          <p:cNvPr id="4" name="Text 2"/>
          <p:cNvSpPr/>
          <p:nvPr/>
        </p:nvSpPr>
        <p:spPr>
          <a:xfrm>
            <a:off x="2743200" y="1368172"/>
            <a:ext cx="3657600" cy="84124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通过深入分析网络结构，企业能够识别出对经济系统至关重要的关键节点。加强这些节点的安全防护，可以有效防止小故障演变成影响宏观经济的重大危机。</a:t>
            </a:r>
            <a:endParaRPr lang="en-US" sz="1440" dirty="0"/>
          </a:p>
        </p:txBody>
      </p:sp>
      <p:sp>
        <p:nvSpPr>
          <p:cNvPr id="5" name="Text 3"/>
          <p:cNvSpPr/>
          <p:nvPr/>
        </p:nvSpPr>
        <p:spPr>
          <a:xfrm>
            <a:off x="522708" y="2567541"/>
            <a:ext cx="3657600" cy="44805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构建有效的网络结构</a:t>
            </a:r>
            <a:endParaRPr lang="en-US" sz="1440" dirty="0"/>
          </a:p>
        </p:txBody>
      </p:sp>
      <p:sp>
        <p:nvSpPr>
          <p:cNvPr id="6" name="Text 4"/>
          <p:cNvSpPr/>
          <p:nvPr/>
        </p:nvSpPr>
        <p:spPr>
          <a:xfrm>
            <a:off x="522708" y="2899468"/>
            <a:ext cx="3657600" cy="84124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企业应从传统的树型结构转变为更加灵活和高效的网状结构，以适应快速变化的市场环境。这种转变有助于减少信息过载，提高企业的竞争力和市场适应性。</a:t>
            </a:r>
            <a:endParaRPr lang="en-US" sz="1440" dirty="0"/>
          </a:p>
        </p:txBody>
      </p:sp>
      <p:sp>
        <p:nvSpPr>
          <p:cNvPr id="7" name="Text 5"/>
          <p:cNvSpPr/>
          <p:nvPr/>
        </p:nvSpPr>
        <p:spPr>
          <a:xfrm>
            <a:off x="4963692" y="2567541"/>
            <a:ext cx="3657600" cy="44805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应对级联故障</a:t>
            </a:r>
            <a:endParaRPr lang="en-US" sz="1440" dirty="0"/>
          </a:p>
        </p:txBody>
      </p:sp>
      <p:sp>
        <p:nvSpPr>
          <p:cNvPr id="8" name="Text 6"/>
          <p:cNvSpPr/>
          <p:nvPr/>
        </p:nvSpPr>
        <p:spPr>
          <a:xfrm>
            <a:off x="4963692" y="2899468"/>
            <a:ext cx="3657600" cy="841248"/>
          </a:xfrm>
          <a:prstGeom prst="rect">
            <a:avLst/>
          </a:prstGeom>
          <a:noFill/>
          <a:ln/>
        </p:spPr>
        <p:txBody>
          <a:bodyPr wrap="square" lIns="95250" tIns="95250" rIns="95250" bIns="95250" rtlCol="0" anchor="t">
            <a:spAutoFit/>
          </a:bodyPr>
          <a:lstStyle/>
          <a:p>
            <a:pPr algn="just" indent="0" marL="0">
              <a:lnSpc>
                <a:spcPct val="100000"/>
              </a:lnSpc>
              <a:buNone/>
            </a:pPr>
            <a:r>
              <a:rPr lang="en-US" sz="1152" dirty="0">
                <a:solidFill>
                  <a:srgbClr val="000000"/>
                </a:solidFill>
                <a:latin typeface="Microsoft Yahei" pitchFamily="34" charset="0"/>
                <a:ea typeface="Microsoft Yahei" pitchFamily="34" charset="-122"/>
                <a:cs typeface="Microsoft Yahei" pitchFamily="34" charset="-120"/>
              </a:rPr>
              <a:t>在设计和运营经济系统时，必须考虑到网络中的级联故障风险。采取措施增强系统的鲁棒性，可以避免单一节点的失败导致整个系统的崩溃，确保经济稳定运行。</a:t>
            </a:r>
            <a:endParaRPr lang="en-US" sz="144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028147" y="2311996"/>
            <a:ext cx="4313208" cy="108813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4752" b="1" dirty="0">
                <a:solidFill>
                  <a:srgbClr val="3D4D83">
                    <a:alpha val="10000"/>
                  </a:srgbClr>
                </a:solidFill>
                <a:latin typeface="Microsoft Yahei" pitchFamily="34" charset="0"/>
                <a:ea typeface="Microsoft Yahei" pitchFamily="34" charset="-122"/>
                <a:cs typeface="Microsoft Yahei" pitchFamily="34" charset="-120"/>
              </a:rPr>
              <a:t>THANKS！</a:t>
            </a:r>
            <a:endParaRPr lang="en-US" sz="1440" dirty="0"/>
          </a:p>
        </p:txBody>
      </p:sp>
      <p:sp>
        <p:nvSpPr>
          <p:cNvPr id="3" name="Text 1"/>
          <p:cNvSpPr/>
          <p:nvPr/>
        </p:nvSpPr>
        <p:spPr>
          <a:xfrm>
            <a:off x="1028147" y="2179408"/>
            <a:ext cx="3275888" cy="67665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3888" b="1" dirty="0">
                <a:solidFill>
                  <a:srgbClr val="3D4D83"/>
                </a:solidFill>
                <a:latin typeface="Microsoft Yahei" pitchFamily="34" charset="0"/>
                <a:ea typeface="Microsoft Yahei" pitchFamily="34" charset="-122"/>
                <a:cs typeface="Microsoft Yahei" pitchFamily="34" charset="-120"/>
              </a:rPr>
              <a:t>感谢观看！</a:t>
            </a:r>
            <a:endParaRPr lang="en-US" sz="1440" dirty="0"/>
          </a:p>
        </p:txBody>
      </p:sp>
      <p:sp>
        <p:nvSpPr>
          <p:cNvPr id="4" name="Shape 2"/>
          <p:cNvSpPr/>
          <p:nvPr/>
        </p:nvSpPr>
        <p:spPr>
          <a:xfrm>
            <a:off x="1125047"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E6C585"/>
          </a:solidFill>
          <a:ln/>
        </p:spPr>
      </p:sp>
      <p:sp>
        <p:nvSpPr>
          <p:cNvPr id="5" name="Shape 3"/>
          <p:cNvSpPr/>
          <p:nvPr/>
        </p:nvSpPr>
        <p:spPr>
          <a:xfrm>
            <a:off x="1478524"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5D9AB"/>
          </a:solidFill>
          <a:ln/>
        </p:spPr>
      </p:sp>
      <p:sp>
        <p:nvSpPr>
          <p:cNvPr id="6" name="Shape 4"/>
          <p:cNvSpPr/>
          <p:nvPr/>
        </p:nvSpPr>
        <p:spPr>
          <a:xfrm>
            <a:off x="1832002"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FAA1A3"/>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01</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网络视角的重要性</a:t>
            </a:r>
            <a:endParaRPr lang="en-US" sz="14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理解网络效应的关键</a:t>
            </a:r>
            <a:endParaRPr lang="en-US" sz="1440" dirty="0"/>
          </a:p>
        </p:txBody>
      </p:sp>
      <p:sp>
        <p:nvSpPr>
          <p:cNvPr id="3" name="Shape 1"/>
          <p:cNvSpPr/>
          <p:nvPr/>
        </p:nvSpPr>
        <p:spPr>
          <a:xfrm>
            <a:off x="4125591" y="1645920"/>
            <a:ext cx="174439" cy="0"/>
          </a:xfrm>
          <a:custGeom>
            <a:avLst/>
            <a:gdLst/>
            <a:ahLst/>
            <a:cxnLst/>
            <a:rect l="l" t="t" r="r" b="b"/>
            <a:pathLst>
              <a:path w="174439" h="0">
                <a:moveTo>
                  <a:pt x="174439" y="0"/>
                </a:moveTo>
                <a:moveTo>
                  <a:pt x="174439" y="0"/>
                </a:moveTo>
                <a:lnTo>
                  <a:pt x="0" y="0"/>
                </a:lnTo>
              </a:path>
            </a:pathLst>
          </a:custGeom>
          <a:noFill/>
          <a:ln w="19050">
            <a:solidFill>
              <a:srgbClr val="3D4D83"/>
            </a:solidFill>
            <a:prstDash val="solid"/>
            <a:headEnd type="none"/>
            <a:tailEnd type="arrow"/>
          </a:ln>
        </p:spPr>
      </p:sp>
      <p:sp>
        <p:nvSpPr>
          <p:cNvPr id="4" name="Shape 2"/>
          <p:cNvSpPr/>
          <p:nvPr/>
        </p:nvSpPr>
        <p:spPr>
          <a:xfrm>
            <a:off x="5024592" y="2752344"/>
            <a:ext cx="177670" cy="0"/>
          </a:xfrm>
          <a:custGeom>
            <a:avLst/>
            <a:gdLst/>
            <a:ahLst/>
            <a:cxnLst/>
            <a:rect l="l" t="t" r="r" b="b"/>
            <a:pathLst>
              <a:path w="177670" h="0">
                <a:moveTo>
                  <a:pt x="0" y="0"/>
                </a:moveTo>
                <a:moveTo>
                  <a:pt x="0" y="0"/>
                </a:moveTo>
                <a:lnTo>
                  <a:pt x="177670" y="0"/>
                </a:lnTo>
              </a:path>
            </a:pathLst>
          </a:custGeom>
          <a:noFill/>
          <a:ln w="19050">
            <a:solidFill>
              <a:srgbClr val="3D4D83"/>
            </a:solidFill>
            <a:prstDash val="solid"/>
            <a:headEnd type="none"/>
            <a:tailEnd type="arrow"/>
          </a:ln>
        </p:spPr>
      </p:sp>
      <p:sp>
        <p:nvSpPr>
          <p:cNvPr id="5" name="Shape 3"/>
          <p:cNvSpPr/>
          <p:nvPr/>
        </p:nvSpPr>
        <p:spPr>
          <a:xfrm>
            <a:off x="4118004" y="3799332"/>
            <a:ext cx="175088" cy="0"/>
          </a:xfrm>
          <a:custGeom>
            <a:avLst/>
            <a:gdLst/>
            <a:ahLst/>
            <a:cxnLst/>
            <a:rect l="l" t="t" r="r" b="b"/>
            <a:pathLst>
              <a:path w="175088" h="0">
                <a:moveTo>
                  <a:pt x="175088" y="0"/>
                </a:moveTo>
                <a:moveTo>
                  <a:pt x="175088" y="0"/>
                </a:moveTo>
                <a:lnTo>
                  <a:pt x="0" y="0"/>
                </a:lnTo>
              </a:path>
            </a:pathLst>
          </a:custGeom>
          <a:noFill/>
          <a:ln w="19050">
            <a:solidFill>
              <a:srgbClr val="3D4D83"/>
            </a:solidFill>
            <a:prstDash val="solid"/>
            <a:headEnd type="none"/>
            <a:tailEnd type="arrow"/>
          </a:ln>
        </p:spPr>
      </p:sp>
      <p:sp>
        <p:nvSpPr>
          <p:cNvPr id="6" name="Text 4"/>
          <p:cNvSpPr/>
          <p:nvPr/>
        </p:nvSpPr>
        <p:spPr>
          <a:xfrm>
            <a:off x="4287407" y="1280160"/>
            <a:ext cx="745435" cy="70408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736" b="1" dirty="0">
                <a:solidFill>
                  <a:srgbClr val="3D4D83"/>
                </a:solidFill>
                <a:latin typeface="Microsoft Yahei" pitchFamily="34" charset="0"/>
                <a:ea typeface="Microsoft Yahei" pitchFamily="34" charset="-122"/>
                <a:cs typeface="Microsoft Yahei" pitchFamily="34" charset="-120"/>
              </a:rPr>
              <a:t>01</a:t>
            </a:r>
            <a:endParaRPr lang="en-US" sz="1440" dirty="0"/>
          </a:p>
        </p:txBody>
      </p:sp>
      <p:sp>
        <p:nvSpPr>
          <p:cNvPr id="7" name="Text 5"/>
          <p:cNvSpPr/>
          <p:nvPr/>
        </p:nvSpPr>
        <p:spPr>
          <a:xfrm>
            <a:off x="4287407" y="3429000"/>
            <a:ext cx="745435" cy="676656"/>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592" b="1" dirty="0">
                <a:solidFill>
                  <a:srgbClr val="3D4D83"/>
                </a:solidFill>
                <a:latin typeface="Microsoft Yahei" pitchFamily="34" charset="0"/>
                <a:ea typeface="Microsoft Yahei" pitchFamily="34" charset="-122"/>
                <a:cs typeface="Microsoft Yahei" pitchFamily="34" charset="-120"/>
              </a:rPr>
              <a:t>03</a:t>
            </a:r>
            <a:endParaRPr lang="en-US" sz="1440" dirty="0"/>
          </a:p>
        </p:txBody>
      </p:sp>
      <p:sp>
        <p:nvSpPr>
          <p:cNvPr id="8" name="Text 6"/>
          <p:cNvSpPr/>
          <p:nvPr/>
        </p:nvSpPr>
        <p:spPr>
          <a:xfrm>
            <a:off x="4278263" y="2423160"/>
            <a:ext cx="745435" cy="676656"/>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592" b="1" dirty="0">
                <a:solidFill>
                  <a:srgbClr val="3D4D83"/>
                </a:solidFill>
                <a:latin typeface="Microsoft Yahei" pitchFamily="34" charset="0"/>
                <a:ea typeface="Microsoft Yahei" pitchFamily="34" charset="-122"/>
                <a:cs typeface="Microsoft Yahei" pitchFamily="34" charset="-120"/>
              </a:rPr>
              <a:t>02</a:t>
            </a:r>
            <a:endParaRPr lang="en-US" sz="1440" dirty="0"/>
          </a:p>
        </p:txBody>
      </p:sp>
      <p:sp>
        <p:nvSpPr>
          <p:cNvPr id="9" name="Text 7"/>
          <p:cNvSpPr/>
          <p:nvPr/>
        </p:nvSpPr>
        <p:spPr>
          <a:xfrm>
            <a:off x="890230" y="1280160"/>
            <a:ext cx="3108960" cy="402336"/>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预见和控制危机</a:t>
            </a:r>
            <a:endParaRPr lang="en-US" sz="1440" dirty="0"/>
          </a:p>
        </p:txBody>
      </p:sp>
      <p:sp>
        <p:nvSpPr>
          <p:cNvPr id="10" name="Text 8"/>
          <p:cNvSpPr/>
          <p:nvPr/>
        </p:nvSpPr>
        <p:spPr>
          <a:xfrm>
            <a:off x="890230" y="1639519"/>
            <a:ext cx="3108960" cy="1024128"/>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通过网络视角，可以更好地预见和控制未来的危机。网络效应帮助理解经济中的相互依赖性，从而在快速发展的新经济下谋求生存。</a:t>
            </a:r>
            <a:endParaRPr lang="en-US" sz="1440" dirty="0"/>
          </a:p>
        </p:txBody>
      </p:sp>
      <p:sp>
        <p:nvSpPr>
          <p:cNvPr id="11" name="Text 9"/>
          <p:cNvSpPr/>
          <p:nvPr/>
        </p:nvSpPr>
        <p:spPr>
          <a:xfrm>
            <a:off x="5235854" y="2039112"/>
            <a:ext cx="3108960"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识别关键节点</a:t>
            </a:r>
            <a:endParaRPr lang="en-US" sz="1440" dirty="0"/>
          </a:p>
        </p:txBody>
      </p:sp>
      <p:sp>
        <p:nvSpPr>
          <p:cNvPr id="12" name="Text 10"/>
          <p:cNvSpPr/>
          <p:nvPr/>
        </p:nvSpPr>
        <p:spPr>
          <a:xfrm>
            <a:off x="5236250" y="2441448"/>
            <a:ext cx="3108960" cy="1024128"/>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通过识别出关键节点并加强这些节点，可以为网络添加防火墙，防止小故障变成烧毁宏观经济的熊熊烈火。</a:t>
            </a:r>
            <a:endParaRPr lang="en-US" sz="1440" dirty="0"/>
          </a:p>
        </p:txBody>
      </p:sp>
      <p:sp>
        <p:nvSpPr>
          <p:cNvPr id="13" name="Text 11"/>
          <p:cNvSpPr/>
          <p:nvPr/>
        </p:nvSpPr>
        <p:spPr>
          <a:xfrm>
            <a:off x="890230" y="2761488"/>
            <a:ext cx="3108960" cy="402336"/>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链接和关系的重要性</a:t>
            </a:r>
            <a:endParaRPr lang="en-US" sz="1440" dirty="0"/>
          </a:p>
        </p:txBody>
      </p:sp>
      <p:sp>
        <p:nvSpPr>
          <p:cNvPr id="14" name="Text 12"/>
          <p:cNvSpPr/>
          <p:nvPr/>
        </p:nvSpPr>
        <p:spPr>
          <a:xfrm>
            <a:off x="890230" y="3163824"/>
            <a:ext cx="3108960" cy="1060704"/>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无论是企业内部的组织结构，还是企业之间的合作关系，链接和关系都主导着一切。理解网络效应成为在快速发展的新经济下谋求生存的关键。</a:t>
            </a:r>
            <a:endParaRPr lang="en-US" sz="1440" dirty="0"/>
          </a:p>
        </p:txBody>
      </p:sp>
      <p:pic>
        <p:nvPicPr>
          <p:cNvPr id="15" name="Image 0" descr="preencoded.png">    </p:cNvPr>
          <p:cNvPicPr>
            <a:picLocks noChangeAspect="1"/>
          </p:cNvPicPr>
          <p:nvPr/>
        </p:nvPicPr>
        <p:blipFill>
          <a:blip r:embed="rId2"/>
          <a:stretch>
            <a:fillRect/>
          </a:stretch>
        </p:blipFill>
        <p:spPr>
          <a:xfrm>
            <a:off x="4205111" y="1182319"/>
            <a:ext cx="914400" cy="914400"/>
          </a:xfrm>
          <a:prstGeom prst="rect">
            <a:avLst/>
          </a:prstGeom>
        </p:spPr>
      </p:pic>
      <p:pic>
        <p:nvPicPr>
          <p:cNvPr id="16" name="Image 1" descr="preencoded.png">    </p:cNvPr>
          <p:cNvPicPr>
            <a:picLocks noChangeAspect="1"/>
          </p:cNvPicPr>
          <p:nvPr/>
        </p:nvPicPr>
        <p:blipFill>
          <a:blip r:embed="rId3"/>
          <a:stretch>
            <a:fillRect/>
          </a:stretch>
        </p:blipFill>
        <p:spPr>
          <a:xfrm>
            <a:off x="4205111" y="2304288"/>
            <a:ext cx="914400" cy="914400"/>
          </a:xfrm>
          <a:prstGeom prst="rect">
            <a:avLst/>
          </a:prstGeom>
        </p:spPr>
      </p:pic>
      <p:pic>
        <p:nvPicPr>
          <p:cNvPr id="17" name="Image 2" descr="preencoded.png">    </p:cNvPr>
          <p:cNvPicPr>
            <a:picLocks noChangeAspect="1"/>
          </p:cNvPicPr>
          <p:nvPr/>
        </p:nvPicPr>
        <p:blipFill>
          <a:blip r:embed="rId4"/>
          <a:stretch>
            <a:fillRect/>
          </a:stretch>
        </p:blipFill>
        <p:spPr>
          <a:xfrm>
            <a:off x="4205111" y="3310128"/>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预见和控制未来危机</a:t>
            </a:r>
            <a:endParaRPr lang="en-US" sz="1440" dirty="0"/>
          </a:p>
        </p:txBody>
      </p:sp>
      <p:sp>
        <p:nvSpPr>
          <p:cNvPr id="3" name="Shape 1"/>
          <p:cNvSpPr/>
          <p:nvPr/>
        </p:nvSpPr>
        <p:spPr>
          <a:xfrm>
            <a:off x="447956" y="1929366"/>
            <a:ext cx="8248087" cy="2346713"/>
          </a:xfrm>
          <a:custGeom>
            <a:avLst/>
            <a:gdLst/>
            <a:ahLst/>
            <a:cxnLst/>
            <a:rect l="l" t="t" r="r" b="b"/>
            <a:pathLst>
              <a:path w="8248087" h="2346713">
                <a:moveTo>
                  <a:pt x="293339" y="0"/>
                </a:moveTo>
                <a:moveTo>
                  <a:pt x="293339" y="0"/>
                </a:moveTo>
                <a:lnTo>
                  <a:pt x="7954748" y="0"/>
                </a:lnTo>
                <a:quadBezTo>
                  <a:pt x="8248087" y="0"/>
                  <a:pt x="8248087" y="293339"/>
                </a:quadBezTo>
                <a:lnTo>
                  <a:pt x="8248087" y="2053374"/>
                </a:lnTo>
                <a:quadBezTo>
                  <a:pt x="8248087" y="2346713"/>
                  <a:pt x="7954748" y="2346713"/>
                </a:quadBezTo>
                <a:lnTo>
                  <a:pt x="293339" y="2346713"/>
                </a:lnTo>
                <a:quadBezTo>
                  <a:pt x="0" y="2346713"/>
                  <a:pt x="0" y="2053374"/>
                </a:quadBezTo>
                <a:lnTo>
                  <a:pt x="0" y="293339"/>
                </a:lnTo>
                <a:quadBezTo>
                  <a:pt x="0" y="0"/>
                  <a:pt x="293339" y="0"/>
                </a:quadBezTo>
                <a:close/>
              </a:path>
            </a:pathLst>
          </a:custGeom>
          <a:solidFill>
            <a:srgbClr val="0084FF">
              <a:alpha val="10000"/>
            </a:srgbClr>
          </a:solidFill>
          <a:ln w="19050">
            <a:solidFill>
              <a:srgbClr val="3D4D83"/>
            </a:solidFill>
            <a:prstDash val="solid"/>
          </a:ln>
        </p:spPr>
      </p:sp>
      <p:pic>
        <p:nvPicPr>
          <p:cNvPr id="4" name="Image 0" descr="preencoded.png">    </p:cNvPr>
          <p:cNvPicPr>
            <a:picLocks noChangeAspect="1"/>
          </p:cNvPicPr>
          <p:nvPr/>
        </p:nvPicPr>
        <p:blipFill>
          <a:blip r:embed="rId2"/>
          <a:stretch>
            <a:fillRect/>
          </a:stretch>
        </p:blipFill>
        <p:spPr>
          <a:xfrm>
            <a:off x="2041139" y="867420"/>
            <a:ext cx="914400" cy="914400"/>
          </a:xfrm>
          <a:prstGeom prst="rect">
            <a:avLst/>
          </a:prstGeom>
        </p:spPr>
      </p:pic>
      <p:pic>
        <p:nvPicPr>
          <p:cNvPr id="5" name="Image 1" descr="preencoded.png">    </p:cNvPr>
          <p:cNvPicPr>
            <a:picLocks noChangeAspect="1"/>
          </p:cNvPicPr>
          <p:nvPr/>
        </p:nvPicPr>
        <p:blipFill>
          <a:blip r:embed="rId3"/>
          <a:stretch>
            <a:fillRect/>
          </a:stretch>
        </p:blipFill>
        <p:spPr>
          <a:xfrm flipH="1">
            <a:off x="1126739" y="867420"/>
            <a:ext cx="914400" cy="914400"/>
          </a:xfrm>
          <a:prstGeom prst="rect">
            <a:avLst/>
          </a:prstGeom>
        </p:spPr>
      </p:pic>
      <p:sp>
        <p:nvSpPr>
          <p:cNvPr id="6" name="Text 2"/>
          <p:cNvSpPr/>
          <p:nvPr/>
        </p:nvSpPr>
        <p:spPr>
          <a:xfrm>
            <a:off x="1636445" y="995436"/>
            <a:ext cx="784215"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3D4D83"/>
                </a:solidFill>
                <a:latin typeface="Microsoft Yahei" pitchFamily="34" charset="0"/>
                <a:ea typeface="Microsoft Yahei" pitchFamily="34" charset="-122"/>
                <a:cs typeface="Microsoft Yahei" pitchFamily="34" charset="-120"/>
              </a:rPr>
              <a:t>01</a:t>
            </a:r>
            <a:endParaRPr lang="en-US" sz="1440" dirty="0"/>
          </a:p>
        </p:txBody>
      </p:sp>
      <p:sp>
        <p:nvSpPr>
          <p:cNvPr id="7" name="Shape 3"/>
          <p:cNvSpPr/>
          <p:nvPr/>
        </p:nvSpPr>
        <p:spPr>
          <a:xfrm>
            <a:off x="1745836"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8" name="Shape 4"/>
          <p:cNvSpPr/>
          <p:nvPr/>
        </p:nvSpPr>
        <p:spPr>
          <a:xfrm>
            <a:off x="1949699"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9" name="Shape 5"/>
          <p:cNvSpPr/>
          <p:nvPr/>
        </p:nvSpPr>
        <p:spPr>
          <a:xfrm>
            <a:off x="2153562"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10" name="Text 6"/>
          <p:cNvSpPr/>
          <p:nvPr/>
        </p:nvSpPr>
        <p:spPr>
          <a:xfrm>
            <a:off x="825904"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识别关键节点</a:t>
            </a:r>
            <a:endParaRPr lang="en-US" sz="1440" dirty="0"/>
          </a:p>
        </p:txBody>
      </p:sp>
      <p:sp>
        <p:nvSpPr>
          <p:cNvPr id="11" name="Text 7"/>
          <p:cNvSpPr/>
          <p:nvPr/>
        </p:nvSpPr>
        <p:spPr>
          <a:xfrm>
            <a:off x="825904"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通过分析网络结构，识别出对系统稳定性至关重要的关键节点，并对其进行加强，可以有效防止小故障演变成影响整个系统的大问题。</a:t>
            </a:r>
            <a:endParaRPr lang="en-US" sz="1440" dirty="0"/>
          </a:p>
        </p:txBody>
      </p:sp>
      <p:pic>
        <p:nvPicPr>
          <p:cNvPr id="12" name="Image 2" descr="preencoded.png">    </p:cNvPr>
          <p:cNvPicPr>
            <a:picLocks noChangeAspect="1"/>
          </p:cNvPicPr>
          <p:nvPr/>
        </p:nvPicPr>
        <p:blipFill>
          <a:blip r:embed="rId4"/>
          <a:stretch>
            <a:fillRect/>
          </a:stretch>
        </p:blipFill>
        <p:spPr>
          <a:xfrm>
            <a:off x="4572000" y="867420"/>
            <a:ext cx="914400" cy="914400"/>
          </a:xfrm>
          <a:prstGeom prst="rect">
            <a:avLst/>
          </a:prstGeom>
        </p:spPr>
      </p:pic>
      <p:pic>
        <p:nvPicPr>
          <p:cNvPr id="13" name="Image 3" descr="preencoded.png">    </p:cNvPr>
          <p:cNvPicPr>
            <a:picLocks noChangeAspect="1"/>
          </p:cNvPicPr>
          <p:nvPr/>
        </p:nvPicPr>
        <p:blipFill>
          <a:blip r:embed="rId5"/>
          <a:stretch>
            <a:fillRect/>
          </a:stretch>
        </p:blipFill>
        <p:spPr>
          <a:xfrm flipH="1">
            <a:off x="3657600" y="867420"/>
            <a:ext cx="914400" cy="914400"/>
          </a:xfrm>
          <a:prstGeom prst="rect">
            <a:avLst/>
          </a:prstGeom>
        </p:spPr>
      </p:pic>
      <p:sp>
        <p:nvSpPr>
          <p:cNvPr id="14" name="Text 8"/>
          <p:cNvSpPr/>
          <p:nvPr/>
        </p:nvSpPr>
        <p:spPr>
          <a:xfrm>
            <a:off x="4152608" y="995436"/>
            <a:ext cx="849850"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3D4D83"/>
                </a:solidFill>
                <a:latin typeface="Microsoft Yahei" pitchFamily="34" charset="0"/>
                <a:ea typeface="Microsoft Yahei" pitchFamily="34" charset="-122"/>
                <a:cs typeface="Microsoft Yahei" pitchFamily="34" charset="-120"/>
              </a:rPr>
              <a:t>02</a:t>
            </a:r>
            <a:endParaRPr lang="en-US" sz="1440" dirty="0"/>
          </a:p>
        </p:txBody>
      </p:sp>
      <p:sp>
        <p:nvSpPr>
          <p:cNvPr id="15" name="Text 9"/>
          <p:cNvSpPr/>
          <p:nvPr/>
        </p:nvSpPr>
        <p:spPr>
          <a:xfrm>
            <a:off x="3356765"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构建有效的网络结构</a:t>
            </a:r>
            <a:endParaRPr lang="en-US" sz="1440" dirty="0"/>
          </a:p>
        </p:txBody>
      </p:sp>
      <p:sp>
        <p:nvSpPr>
          <p:cNvPr id="16" name="Text 10"/>
          <p:cNvSpPr/>
          <p:nvPr/>
        </p:nvSpPr>
        <p:spPr>
          <a:xfrm>
            <a:off x="3356765"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从传统的树型结构转向更加灵活的网状结构，能够提高企业应对市场快速变化的能力，增强其竞争力和适应性。</a:t>
            </a:r>
            <a:endParaRPr lang="en-US" sz="1440" dirty="0"/>
          </a:p>
        </p:txBody>
      </p:sp>
      <p:pic>
        <p:nvPicPr>
          <p:cNvPr id="17" name="Image 4" descr="preencoded.png">    </p:cNvPr>
          <p:cNvPicPr>
            <a:picLocks noChangeAspect="1"/>
          </p:cNvPicPr>
          <p:nvPr/>
        </p:nvPicPr>
        <p:blipFill>
          <a:blip r:embed="rId6"/>
          <a:stretch>
            <a:fillRect/>
          </a:stretch>
        </p:blipFill>
        <p:spPr>
          <a:xfrm>
            <a:off x="7102861" y="867420"/>
            <a:ext cx="914400" cy="914400"/>
          </a:xfrm>
          <a:prstGeom prst="rect">
            <a:avLst/>
          </a:prstGeom>
        </p:spPr>
      </p:pic>
      <p:pic>
        <p:nvPicPr>
          <p:cNvPr id="18" name="Image 5" descr="preencoded.png">    </p:cNvPr>
          <p:cNvPicPr>
            <a:picLocks noChangeAspect="1"/>
          </p:cNvPicPr>
          <p:nvPr/>
        </p:nvPicPr>
        <p:blipFill>
          <a:blip r:embed="rId7"/>
          <a:stretch>
            <a:fillRect/>
          </a:stretch>
        </p:blipFill>
        <p:spPr>
          <a:xfrm flipH="1">
            <a:off x="6188461" y="867420"/>
            <a:ext cx="914400" cy="914400"/>
          </a:xfrm>
          <a:prstGeom prst="rect">
            <a:avLst/>
          </a:prstGeom>
        </p:spPr>
      </p:pic>
      <p:sp>
        <p:nvSpPr>
          <p:cNvPr id="19" name="Text 11"/>
          <p:cNvSpPr/>
          <p:nvPr/>
        </p:nvSpPr>
        <p:spPr>
          <a:xfrm>
            <a:off x="6676289" y="995436"/>
            <a:ext cx="817032"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3D4D83"/>
                </a:solidFill>
                <a:latin typeface="Microsoft Yahei" pitchFamily="34" charset="0"/>
                <a:ea typeface="Microsoft Yahei" pitchFamily="34" charset="-122"/>
                <a:cs typeface="Microsoft Yahei" pitchFamily="34" charset="-120"/>
              </a:rPr>
              <a:t>03</a:t>
            </a:r>
            <a:endParaRPr lang="en-US" sz="1440" dirty="0"/>
          </a:p>
        </p:txBody>
      </p:sp>
      <p:sp>
        <p:nvSpPr>
          <p:cNvPr id="20" name="Text 12"/>
          <p:cNvSpPr/>
          <p:nvPr/>
        </p:nvSpPr>
        <p:spPr>
          <a:xfrm>
            <a:off x="5887626"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应对级联故障</a:t>
            </a:r>
            <a:endParaRPr lang="en-US" sz="1440" dirty="0"/>
          </a:p>
        </p:txBody>
      </p:sp>
      <p:sp>
        <p:nvSpPr>
          <p:cNvPr id="21" name="Text 13"/>
          <p:cNvSpPr/>
          <p:nvPr/>
        </p:nvSpPr>
        <p:spPr>
          <a:xfrm>
            <a:off x="5887626"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了解并采取措施减少经济网络中级联故障的发生可能性和影响范围，是预防未来危机、保障系统稳定运行的关键策略之一。</a:t>
            </a:r>
            <a:endParaRPr lang="en-US" sz="1440" dirty="0"/>
          </a:p>
        </p:txBody>
      </p:sp>
      <p:sp>
        <p:nvSpPr>
          <p:cNvPr id="22" name="Shape 14"/>
          <p:cNvSpPr/>
          <p:nvPr/>
        </p:nvSpPr>
        <p:spPr>
          <a:xfrm>
            <a:off x="4276697"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3" name="Shape 15"/>
          <p:cNvSpPr/>
          <p:nvPr/>
        </p:nvSpPr>
        <p:spPr>
          <a:xfrm>
            <a:off x="4480560"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24" name="Shape 16"/>
          <p:cNvSpPr/>
          <p:nvPr/>
        </p:nvSpPr>
        <p:spPr>
          <a:xfrm>
            <a:off x="4684423"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5" name="Shape 17"/>
          <p:cNvSpPr/>
          <p:nvPr/>
        </p:nvSpPr>
        <p:spPr>
          <a:xfrm>
            <a:off x="6807558"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6" name="Shape 18"/>
          <p:cNvSpPr/>
          <p:nvPr/>
        </p:nvSpPr>
        <p:spPr>
          <a:xfrm>
            <a:off x="7011421"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27" name="Shape 19"/>
          <p:cNvSpPr/>
          <p:nvPr/>
        </p:nvSpPr>
        <p:spPr>
          <a:xfrm>
            <a:off x="7215284"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链接和关系主导一切</a:t>
            </a:r>
            <a:endParaRPr lang="en-US" sz="1440" dirty="0"/>
          </a:p>
        </p:txBody>
      </p:sp>
      <p:sp>
        <p:nvSpPr>
          <p:cNvPr id="3" name="Shape 1"/>
          <p:cNvSpPr/>
          <p:nvPr/>
        </p:nvSpPr>
        <p:spPr>
          <a:xfrm>
            <a:off x="931010" y="2447708"/>
            <a:ext cx="2356811" cy="0"/>
          </a:xfrm>
          <a:custGeom>
            <a:avLst/>
            <a:gdLst/>
            <a:ahLst/>
            <a:cxnLst/>
            <a:rect l="l" t="t" r="r" b="b"/>
            <a:pathLst>
              <a:path w="2356811" h="0">
                <a:moveTo>
                  <a:pt x="2356811" y="0"/>
                </a:moveTo>
                <a:moveTo>
                  <a:pt x="2356811" y="0"/>
                </a:moveTo>
                <a:lnTo>
                  <a:pt x="0" y="0"/>
                </a:lnTo>
              </a:path>
            </a:pathLst>
          </a:custGeom>
          <a:noFill/>
          <a:ln w="19050">
            <a:solidFill>
              <a:srgbClr val="3D4D83"/>
            </a:solidFill>
            <a:prstDash val="solid"/>
            <a:headEnd type="arrow"/>
            <a:tailEnd type="arrow"/>
          </a:ln>
        </p:spPr>
      </p:sp>
      <p:sp>
        <p:nvSpPr>
          <p:cNvPr id="4" name="Shape 2"/>
          <p:cNvSpPr/>
          <p:nvPr/>
        </p:nvSpPr>
        <p:spPr>
          <a:xfrm>
            <a:off x="637864" y="1138754"/>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a:ln/>
        </p:spPr>
      </p:sp>
      <p:sp>
        <p:nvSpPr>
          <p:cNvPr id="5" name="Shape 3"/>
          <p:cNvSpPr/>
          <p:nvPr/>
        </p:nvSpPr>
        <p:spPr>
          <a:xfrm>
            <a:off x="627162" y="1138754"/>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a:ln/>
        </p:spPr>
      </p:sp>
      <p:sp>
        <p:nvSpPr>
          <p:cNvPr id="6" name="Text 4"/>
          <p:cNvSpPr/>
          <p:nvPr/>
        </p:nvSpPr>
        <p:spPr>
          <a:xfrm>
            <a:off x="537280" y="1093034"/>
            <a:ext cx="543006"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7" name="Shape 5"/>
          <p:cNvSpPr/>
          <p:nvPr/>
        </p:nvSpPr>
        <p:spPr>
          <a:xfrm>
            <a:off x="2651634" y="2666540"/>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a:ln/>
        </p:spPr>
      </p:sp>
      <p:sp>
        <p:nvSpPr>
          <p:cNvPr id="8" name="Shape 6"/>
          <p:cNvSpPr/>
          <p:nvPr/>
        </p:nvSpPr>
        <p:spPr>
          <a:xfrm>
            <a:off x="2640931" y="2666540"/>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a:ln/>
        </p:spPr>
      </p:sp>
      <p:sp>
        <p:nvSpPr>
          <p:cNvPr id="9" name="Text 7"/>
          <p:cNvSpPr/>
          <p:nvPr/>
        </p:nvSpPr>
        <p:spPr>
          <a:xfrm>
            <a:off x="2552583" y="2620820"/>
            <a:ext cx="566988"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0" name="Shape 8"/>
          <p:cNvSpPr/>
          <p:nvPr/>
        </p:nvSpPr>
        <p:spPr>
          <a:xfrm>
            <a:off x="4767525" y="1144931"/>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a:ln/>
        </p:spPr>
      </p:sp>
      <p:sp>
        <p:nvSpPr>
          <p:cNvPr id="11" name="Shape 9"/>
          <p:cNvSpPr/>
          <p:nvPr/>
        </p:nvSpPr>
        <p:spPr>
          <a:xfrm>
            <a:off x="4756823" y="1144931"/>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a:ln/>
        </p:spPr>
      </p:sp>
      <p:sp>
        <p:nvSpPr>
          <p:cNvPr id="12" name="Text 10"/>
          <p:cNvSpPr/>
          <p:nvPr/>
        </p:nvSpPr>
        <p:spPr>
          <a:xfrm>
            <a:off x="4659330" y="1093034"/>
            <a:ext cx="590969"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3" name="Shape 11"/>
          <p:cNvSpPr/>
          <p:nvPr/>
        </p:nvSpPr>
        <p:spPr>
          <a:xfrm>
            <a:off x="3299836" y="2447708"/>
            <a:ext cx="2356811" cy="0"/>
          </a:xfrm>
          <a:custGeom>
            <a:avLst/>
            <a:gdLst/>
            <a:ahLst/>
            <a:cxnLst/>
            <a:rect l="l" t="t" r="r" b="b"/>
            <a:pathLst>
              <a:path w="2356811" h="0">
                <a:moveTo>
                  <a:pt x="2356811" y="0"/>
                </a:moveTo>
                <a:moveTo>
                  <a:pt x="2356811" y="0"/>
                </a:moveTo>
                <a:lnTo>
                  <a:pt x="0" y="0"/>
                </a:lnTo>
              </a:path>
            </a:pathLst>
          </a:custGeom>
          <a:noFill/>
          <a:ln w="19050">
            <a:solidFill>
              <a:srgbClr val="3D4D83"/>
            </a:solidFill>
            <a:prstDash val="solid"/>
            <a:headEnd type="arrow"/>
            <a:tailEnd type="arrow"/>
          </a:ln>
        </p:spPr>
      </p:sp>
      <p:sp>
        <p:nvSpPr>
          <p:cNvPr id="14" name="Shape 12"/>
          <p:cNvSpPr/>
          <p:nvPr/>
        </p:nvSpPr>
        <p:spPr>
          <a:xfrm>
            <a:off x="5656511" y="2447708"/>
            <a:ext cx="2356811" cy="0"/>
          </a:xfrm>
          <a:custGeom>
            <a:avLst/>
            <a:gdLst/>
            <a:ahLst/>
            <a:cxnLst/>
            <a:rect l="l" t="t" r="r" b="b"/>
            <a:pathLst>
              <a:path w="2356811" h="0">
                <a:moveTo>
                  <a:pt x="2356811" y="0"/>
                </a:moveTo>
                <a:moveTo>
                  <a:pt x="2356811" y="0"/>
                </a:moveTo>
                <a:lnTo>
                  <a:pt x="0" y="0"/>
                </a:lnTo>
              </a:path>
            </a:pathLst>
          </a:custGeom>
          <a:noFill/>
          <a:ln w="19050">
            <a:solidFill>
              <a:srgbClr val="3D4D83"/>
            </a:solidFill>
            <a:prstDash val="solid"/>
            <a:headEnd type="arrow"/>
            <a:tailEnd type="arrow"/>
          </a:ln>
        </p:spPr>
      </p:sp>
      <p:sp>
        <p:nvSpPr>
          <p:cNvPr id="15" name="Text 13"/>
          <p:cNvSpPr/>
          <p:nvPr/>
        </p:nvSpPr>
        <p:spPr>
          <a:xfrm>
            <a:off x="1132554" y="966385"/>
            <a:ext cx="3291840" cy="44805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网络效应的重要性</a:t>
            </a:r>
            <a:endParaRPr lang="en-US" sz="1440" dirty="0"/>
          </a:p>
        </p:txBody>
      </p:sp>
      <p:sp>
        <p:nvSpPr>
          <p:cNvPr id="16" name="Text 14"/>
          <p:cNvSpPr/>
          <p:nvPr/>
        </p:nvSpPr>
        <p:spPr>
          <a:xfrm>
            <a:off x="1132554" y="1313239"/>
            <a:ext cx="3291840"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在现代经济中，网络视角帮助我们预见和控制未来的危机，通过识别关键节点来为网络添加防火墙，防止小故障变成烧毁宏观经济的熊熊烈火。</a:t>
            </a:r>
            <a:endParaRPr lang="en-US" sz="1440" dirty="0"/>
          </a:p>
        </p:txBody>
      </p:sp>
      <p:sp>
        <p:nvSpPr>
          <p:cNvPr id="17" name="Text 15"/>
          <p:cNvSpPr/>
          <p:nvPr/>
        </p:nvSpPr>
        <p:spPr>
          <a:xfrm>
            <a:off x="3196290" y="2539757"/>
            <a:ext cx="3291765"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企业网络结构的演变</a:t>
            </a:r>
            <a:endParaRPr lang="en-US" sz="1440" dirty="0"/>
          </a:p>
        </p:txBody>
      </p:sp>
      <p:sp>
        <p:nvSpPr>
          <p:cNvPr id="18" name="Text 16"/>
          <p:cNvSpPr/>
          <p:nvPr/>
        </p:nvSpPr>
        <p:spPr>
          <a:xfrm>
            <a:off x="3196215" y="2886683"/>
            <a:ext cx="3291840"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从20世纪的树型结构到网状结构的转变，使得信息传递更加高效，减少了信息过载，提高了企业适应市场变化的能力。</a:t>
            </a:r>
            <a:endParaRPr lang="en-US" sz="1440" dirty="0"/>
          </a:p>
        </p:txBody>
      </p:sp>
      <p:sp>
        <p:nvSpPr>
          <p:cNvPr id="19" name="Text 17"/>
          <p:cNvSpPr/>
          <p:nvPr/>
        </p:nvSpPr>
        <p:spPr>
          <a:xfrm>
            <a:off x="5314241" y="966385"/>
            <a:ext cx="3292479"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复杂董事网络中的权力中心</a:t>
            </a:r>
            <a:endParaRPr lang="en-US" sz="1440" dirty="0"/>
          </a:p>
        </p:txBody>
      </p:sp>
      <p:sp>
        <p:nvSpPr>
          <p:cNvPr id="20" name="Text 18"/>
          <p:cNvSpPr/>
          <p:nvPr/>
        </p:nvSpPr>
        <p:spPr>
          <a:xfrm>
            <a:off x="5314880" y="1313239"/>
            <a:ext cx="3291840"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董事会成员通常在多个董事会任职，形成了一个相互连接的网络，对企业经验的传播以及大公司政治经济影响力的保持具有关键作用。</a:t>
            </a:r>
            <a:endParaRPr lang="en-US" sz="14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02</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企业网络结构的演变</a:t>
            </a:r>
            <a:endParaRPr lang="en-US" sz="14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从树型到网状结构</a:t>
            </a:r>
            <a:endParaRPr lang="en-US" sz="1440" dirty="0"/>
          </a:p>
        </p:txBody>
      </p:sp>
      <p:sp>
        <p:nvSpPr>
          <p:cNvPr id="3" name="Shape 1"/>
          <p:cNvSpPr/>
          <p:nvPr/>
        </p:nvSpPr>
        <p:spPr>
          <a:xfrm>
            <a:off x="695478" y="1030470"/>
            <a:ext cx="2516103" cy="3082559"/>
          </a:xfrm>
          <a:custGeom>
            <a:avLst/>
            <a:gdLst/>
            <a:ahLst/>
            <a:cxnLst/>
            <a:rect l="l" t="t" r="r" b="b"/>
            <a:pathLst>
              <a:path w="2516103" h="3082559">
                <a:moveTo>
                  <a:pt x="314513" y="0"/>
                </a:moveTo>
                <a:moveTo>
                  <a:pt x="314513" y="0"/>
                </a:moveTo>
                <a:lnTo>
                  <a:pt x="2516103" y="0"/>
                </a:lnTo>
                <a:lnTo>
                  <a:pt x="2516103" y="2760083"/>
                </a:lnTo>
                <a:quadBezTo>
                  <a:pt x="2516103" y="3082559"/>
                  <a:pt x="2201590" y="3082559"/>
                </a:quadBezTo>
                <a:lnTo>
                  <a:pt x="0" y="3082559"/>
                </a:lnTo>
                <a:lnTo>
                  <a:pt x="0" y="322476"/>
                </a:lnTo>
                <a:quadBezTo>
                  <a:pt x="0" y="0"/>
                  <a:pt x="314513" y="0"/>
                </a:quadBezTo>
                <a:close/>
              </a:path>
            </a:pathLst>
          </a:custGeom>
          <a:solidFill>
            <a:srgbClr val="0084FF">
              <a:alpha val="10000"/>
            </a:srgbClr>
          </a:solidFill>
          <a:ln/>
        </p:spPr>
      </p:sp>
      <p:sp>
        <p:nvSpPr>
          <p:cNvPr id="4" name="Text 2"/>
          <p:cNvSpPr/>
          <p:nvPr/>
        </p:nvSpPr>
        <p:spPr>
          <a:xfrm>
            <a:off x="768630" y="1164778"/>
            <a:ext cx="1362233" cy="70408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736" b="1" dirty="0">
                <a:solidFill>
                  <a:srgbClr val="3D4D83"/>
                </a:solidFill>
                <a:latin typeface="Microsoft Yahei" pitchFamily="34" charset="0"/>
                <a:ea typeface="Microsoft Yahei" pitchFamily="34" charset="-122"/>
                <a:cs typeface="Microsoft Yahei" pitchFamily="34" charset="-120"/>
              </a:rPr>
              <a:t>01</a:t>
            </a:r>
            <a:endParaRPr lang="en-US" sz="1440" dirty="0"/>
          </a:p>
        </p:txBody>
      </p:sp>
      <p:sp>
        <p:nvSpPr>
          <p:cNvPr id="5" name="Text 3"/>
          <p:cNvSpPr/>
          <p:nvPr/>
        </p:nvSpPr>
        <p:spPr>
          <a:xfrm>
            <a:off x="695478" y="1672786"/>
            <a:ext cx="2377440"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树型结构的特点与局限</a:t>
            </a:r>
            <a:endParaRPr lang="en-US" sz="1440" dirty="0"/>
          </a:p>
        </p:txBody>
      </p:sp>
      <p:sp>
        <p:nvSpPr>
          <p:cNvPr id="6" name="Text 4"/>
          <p:cNvSpPr/>
          <p:nvPr/>
        </p:nvSpPr>
        <p:spPr>
          <a:xfrm>
            <a:off x="695478" y="2184850"/>
            <a:ext cx="2516103" cy="1554480"/>
          </a:xfrm>
          <a:prstGeom prst="rect">
            <a:avLst/>
          </a:prstGeom>
          <a:noFill/>
          <a:ln/>
        </p:spPr>
        <p:txBody>
          <a:bodyPr wrap="square" lIns="95250" tIns="95250" rIns="95250" bIns="95250" rtlCol="0" anchor="t">
            <a:spAutoFit/>
          </a:bodyPr>
          <a:lstStyle/>
          <a:p>
            <a:pPr algn="just" indent="0" marL="0">
              <a:lnSpc>
                <a:spcPct val="108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20世纪的企业网络结构以树型为主，信息传递存在过滤问题，随着公司扩大，组织结构僵化，难以应对市场变化，如福特汽车制造公司的层级架构高度整合优化。</a:t>
            </a:r>
            <a:endParaRPr lang="en-US" sz="1440" dirty="0"/>
          </a:p>
        </p:txBody>
      </p:sp>
      <p:sp>
        <p:nvSpPr>
          <p:cNvPr id="7" name="Shape 5"/>
          <p:cNvSpPr/>
          <p:nvPr/>
        </p:nvSpPr>
        <p:spPr>
          <a:xfrm>
            <a:off x="3313949" y="1030470"/>
            <a:ext cx="2516103" cy="3082559"/>
          </a:xfrm>
          <a:custGeom>
            <a:avLst/>
            <a:gdLst/>
            <a:ahLst/>
            <a:cxnLst/>
            <a:rect l="l" t="t" r="r" b="b"/>
            <a:pathLst>
              <a:path w="2516103" h="3082559">
                <a:moveTo>
                  <a:pt x="314513" y="0"/>
                </a:moveTo>
                <a:moveTo>
                  <a:pt x="314513" y="0"/>
                </a:moveTo>
                <a:lnTo>
                  <a:pt x="2516103" y="0"/>
                </a:lnTo>
                <a:lnTo>
                  <a:pt x="2516103" y="2760083"/>
                </a:lnTo>
                <a:quadBezTo>
                  <a:pt x="2516103" y="3082559"/>
                  <a:pt x="2201590" y="3082559"/>
                </a:quadBezTo>
                <a:lnTo>
                  <a:pt x="0" y="3082559"/>
                </a:lnTo>
                <a:lnTo>
                  <a:pt x="0" y="322476"/>
                </a:lnTo>
                <a:quadBezTo>
                  <a:pt x="0" y="0"/>
                  <a:pt x="314513" y="0"/>
                </a:quadBezTo>
                <a:close/>
              </a:path>
            </a:pathLst>
          </a:custGeom>
          <a:solidFill>
            <a:srgbClr val="5196FF">
              <a:alpha val="10000"/>
            </a:srgbClr>
          </a:solidFill>
          <a:ln/>
        </p:spPr>
      </p:sp>
      <p:sp>
        <p:nvSpPr>
          <p:cNvPr id="8" name="Text 6"/>
          <p:cNvSpPr/>
          <p:nvPr/>
        </p:nvSpPr>
        <p:spPr>
          <a:xfrm>
            <a:off x="3396245" y="1164778"/>
            <a:ext cx="1104990" cy="70408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736" b="1" dirty="0">
                <a:solidFill>
                  <a:srgbClr val="3D4D83"/>
                </a:solidFill>
                <a:latin typeface="Microsoft Yahei" pitchFamily="34" charset="0"/>
                <a:ea typeface="Microsoft Yahei" pitchFamily="34" charset="-122"/>
                <a:cs typeface="Microsoft Yahei" pitchFamily="34" charset="-120"/>
              </a:rPr>
              <a:t>02</a:t>
            </a:r>
            <a:endParaRPr lang="en-US" sz="1440" dirty="0"/>
          </a:p>
        </p:txBody>
      </p:sp>
      <p:sp>
        <p:nvSpPr>
          <p:cNvPr id="9" name="Text 7"/>
          <p:cNvSpPr/>
          <p:nvPr/>
        </p:nvSpPr>
        <p:spPr>
          <a:xfrm>
            <a:off x="3313949" y="1672786"/>
            <a:ext cx="2377440"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网状结构的优势与灵活性</a:t>
            </a:r>
            <a:endParaRPr lang="en-US" sz="1440" dirty="0"/>
          </a:p>
        </p:txBody>
      </p:sp>
      <p:sp>
        <p:nvSpPr>
          <p:cNvPr id="10" name="Text 8"/>
          <p:cNvSpPr/>
          <p:nvPr/>
        </p:nvSpPr>
        <p:spPr>
          <a:xfrm>
            <a:off x="3313949" y="2184850"/>
            <a:ext cx="2516103" cy="1554480"/>
          </a:xfrm>
          <a:prstGeom prst="rect">
            <a:avLst/>
          </a:prstGeom>
          <a:noFill/>
          <a:ln/>
        </p:spPr>
        <p:txBody>
          <a:bodyPr wrap="square" lIns="95250" tIns="95250" rIns="95250" bIns="95250" rtlCol="0" anchor="t">
            <a:spAutoFit/>
          </a:bodyPr>
          <a:lstStyle/>
          <a:p>
            <a:pPr algn="just" indent="0" marL="0">
              <a:lnSpc>
                <a:spcPct val="108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网状结构扁平且灵活，节点间交叉链接众多，能快速适应市场变化，减少信息过载。中层管理人员减少，项目组和外包流行，使组织更加灵活。</a:t>
            </a:r>
            <a:endParaRPr lang="en-US" sz="1440" dirty="0"/>
          </a:p>
        </p:txBody>
      </p:sp>
      <p:sp>
        <p:nvSpPr>
          <p:cNvPr id="11" name="Shape 9"/>
          <p:cNvSpPr/>
          <p:nvPr/>
        </p:nvSpPr>
        <p:spPr>
          <a:xfrm>
            <a:off x="5932420" y="1030470"/>
            <a:ext cx="2516103" cy="3082559"/>
          </a:xfrm>
          <a:custGeom>
            <a:avLst/>
            <a:gdLst/>
            <a:ahLst/>
            <a:cxnLst/>
            <a:rect l="l" t="t" r="r" b="b"/>
            <a:pathLst>
              <a:path w="2516103" h="3082559">
                <a:moveTo>
                  <a:pt x="314513" y="0"/>
                </a:moveTo>
                <a:moveTo>
                  <a:pt x="314513" y="0"/>
                </a:moveTo>
                <a:lnTo>
                  <a:pt x="2516103" y="0"/>
                </a:lnTo>
                <a:lnTo>
                  <a:pt x="2516103" y="2760083"/>
                </a:lnTo>
                <a:quadBezTo>
                  <a:pt x="2516103" y="3082559"/>
                  <a:pt x="2201590" y="3082559"/>
                </a:quadBezTo>
                <a:lnTo>
                  <a:pt x="0" y="3082559"/>
                </a:lnTo>
                <a:lnTo>
                  <a:pt x="0" y="322476"/>
                </a:lnTo>
                <a:quadBezTo>
                  <a:pt x="0" y="0"/>
                  <a:pt x="314513" y="0"/>
                </a:quadBezTo>
                <a:close/>
              </a:path>
            </a:pathLst>
          </a:custGeom>
          <a:solidFill>
            <a:srgbClr val="0084FF">
              <a:alpha val="10000"/>
            </a:srgbClr>
          </a:solidFill>
          <a:ln/>
        </p:spPr>
      </p:sp>
      <p:sp>
        <p:nvSpPr>
          <p:cNvPr id="12" name="Text 10"/>
          <p:cNvSpPr/>
          <p:nvPr/>
        </p:nvSpPr>
        <p:spPr>
          <a:xfrm>
            <a:off x="6005572" y="1164778"/>
            <a:ext cx="1333989" cy="70408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736" b="1" dirty="0">
                <a:solidFill>
                  <a:srgbClr val="3D4D83"/>
                </a:solidFill>
                <a:latin typeface="Microsoft Yahei" pitchFamily="34" charset="0"/>
                <a:ea typeface="Microsoft Yahei" pitchFamily="34" charset="-122"/>
                <a:cs typeface="Microsoft Yahei" pitchFamily="34" charset="-120"/>
              </a:rPr>
              <a:t>03</a:t>
            </a:r>
            <a:endParaRPr lang="en-US" sz="1440" dirty="0"/>
          </a:p>
        </p:txBody>
      </p:sp>
      <p:sp>
        <p:nvSpPr>
          <p:cNvPr id="13" name="Text 11"/>
          <p:cNvSpPr/>
          <p:nvPr/>
        </p:nvSpPr>
        <p:spPr>
          <a:xfrm>
            <a:off x="5932420" y="1672786"/>
            <a:ext cx="2377440"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企业转型的必要性与挑战</a:t>
            </a:r>
            <a:endParaRPr lang="en-US" sz="1440" dirty="0"/>
          </a:p>
        </p:txBody>
      </p:sp>
      <p:sp>
        <p:nvSpPr>
          <p:cNvPr id="14" name="Text 12"/>
          <p:cNvSpPr/>
          <p:nvPr/>
        </p:nvSpPr>
        <p:spPr>
          <a:xfrm>
            <a:off x="5932420" y="2184850"/>
            <a:ext cx="2516103" cy="1554480"/>
          </a:xfrm>
          <a:prstGeom prst="rect">
            <a:avLst/>
          </a:prstGeom>
          <a:noFill/>
          <a:ln/>
        </p:spPr>
        <p:txBody>
          <a:bodyPr wrap="square" lIns="95250" tIns="95250" rIns="95250" bIns="95250" rtlCol="0" anchor="t">
            <a:spAutoFit/>
          </a:bodyPr>
          <a:lstStyle/>
          <a:p>
            <a:pPr algn="just" indent="0" marL="0">
              <a:lnSpc>
                <a:spcPct val="108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企业需从树型结构转变为网状结构，获得更具可塑性和灵活性的管理架构，以应对后工业时代的新商业环境。这不仅是少数员工工作性质上的微小变化，而是要求企业从根本上重新进行思考。</a:t>
            </a:r>
            <a:endParaRPr lang="en-US" sz="14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福特汽车的例子</a:t>
            </a:r>
            <a:endParaRPr lang="en-US" sz="1440" dirty="0"/>
          </a:p>
        </p:txBody>
      </p:sp>
      <p:sp>
        <p:nvSpPr>
          <p:cNvPr id="3" name="Shape 1"/>
          <p:cNvSpPr/>
          <p:nvPr/>
        </p:nvSpPr>
        <p:spPr>
          <a:xfrm>
            <a:off x="4125591" y="1645920"/>
            <a:ext cx="174439" cy="0"/>
          </a:xfrm>
          <a:custGeom>
            <a:avLst/>
            <a:gdLst/>
            <a:ahLst/>
            <a:cxnLst/>
            <a:rect l="l" t="t" r="r" b="b"/>
            <a:pathLst>
              <a:path w="174439" h="0">
                <a:moveTo>
                  <a:pt x="174439" y="0"/>
                </a:moveTo>
                <a:moveTo>
                  <a:pt x="174439" y="0"/>
                </a:moveTo>
                <a:lnTo>
                  <a:pt x="0" y="0"/>
                </a:lnTo>
              </a:path>
            </a:pathLst>
          </a:custGeom>
          <a:noFill/>
          <a:ln w="19050">
            <a:solidFill>
              <a:srgbClr val="3D4D83"/>
            </a:solidFill>
            <a:prstDash val="solid"/>
            <a:headEnd type="none"/>
            <a:tailEnd type="arrow"/>
          </a:ln>
        </p:spPr>
      </p:sp>
      <p:sp>
        <p:nvSpPr>
          <p:cNvPr id="4" name="Shape 2"/>
          <p:cNvSpPr/>
          <p:nvPr/>
        </p:nvSpPr>
        <p:spPr>
          <a:xfrm>
            <a:off x="5024592" y="2752344"/>
            <a:ext cx="177670" cy="0"/>
          </a:xfrm>
          <a:custGeom>
            <a:avLst/>
            <a:gdLst/>
            <a:ahLst/>
            <a:cxnLst/>
            <a:rect l="l" t="t" r="r" b="b"/>
            <a:pathLst>
              <a:path w="177670" h="0">
                <a:moveTo>
                  <a:pt x="0" y="0"/>
                </a:moveTo>
                <a:moveTo>
                  <a:pt x="0" y="0"/>
                </a:moveTo>
                <a:lnTo>
                  <a:pt x="177670" y="0"/>
                </a:lnTo>
              </a:path>
            </a:pathLst>
          </a:custGeom>
          <a:noFill/>
          <a:ln w="19050">
            <a:solidFill>
              <a:srgbClr val="3D4D83"/>
            </a:solidFill>
            <a:prstDash val="solid"/>
            <a:headEnd type="none"/>
            <a:tailEnd type="arrow"/>
          </a:ln>
        </p:spPr>
      </p:sp>
      <p:sp>
        <p:nvSpPr>
          <p:cNvPr id="5" name="Shape 3"/>
          <p:cNvSpPr/>
          <p:nvPr/>
        </p:nvSpPr>
        <p:spPr>
          <a:xfrm>
            <a:off x="4118004" y="3799332"/>
            <a:ext cx="175088" cy="0"/>
          </a:xfrm>
          <a:custGeom>
            <a:avLst/>
            <a:gdLst/>
            <a:ahLst/>
            <a:cxnLst/>
            <a:rect l="l" t="t" r="r" b="b"/>
            <a:pathLst>
              <a:path w="175088" h="0">
                <a:moveTo>
                  <a:pt x="175088" y="0"/>
                </a:moveTo>
                <a:moveTo>
                  <a:pt x="175088" y="0"/>
                </a:moveTo>
                <a:lnTo>
                  <a:pt x="0" y="0"/>
                </a:lnTo>
              </a:path>
            </a:pathLst>
          </a:custGeom>
          <a:noFill/>
          <a:ln w="19050">
            <a:solidFill>
              <a:srgbClr val="3D4D83"/>
            </a:solidFill>
            <a:prstDash val="solid"/>
            <a:headEnd type="none"/>
            <a:tailEnd type="arrow"/>
          </a:ln>
        </p:spPr>
      </p:sp>
      <p:sp>
        <p:nvSpPr>
          <p:cNvPr id="6" name="Text 4"/>
          <p:cNvSpPr/>
          <p:nvPr/>
        </p:nvSpPr>
        <p:spPr>
          <a:xfrm>
            <a:off x="4287407" y="1280160"/>
            <a:ext cx="745435" cy="70408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736" b="1" dirty="0">
                <a:solidFill>
                  <a:srgbClr val="3D4D83"/>
                </a:solidFill>
                <a:latin typeface="Microsoft Yahei" pitchFamily="34" charset="0"/>
                <a:ea typeface="Microsoft Yahei" pitchFamily="34" charset="-122"/>
                <a:cs typeface="Microsoft Yahei" pitchFamily="34" charset="-120"/>
              </a:rPr>
              <a:t>01</a:t>
            </a:r>
            <a:endParaRPr lang="en-US" sz="1440" dirty="0"/>
          </a:p>
        </p:txBody>
      </p:sp>
      <p:sp>
        <p:nvSpPr>
          <p:cNvPr id="7" name="Text 5"/>
          <p:cNvSpPr/>
          <p:nvPr/>
        </p:nvSpPr>
        <p:spPr>
          <a:xfrm>
            <a:off x="4287407" y="3429000"/>
            <a:ext cx="745435" cy="676656"/>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592" b="1" dirty="0">
                <a:solidFill>
                  <a:srgbClr val="3D4D83"/>
                </a:solidFill>
                <a:latin typeface="Microsoft Yahei" pitchFamily="34" charset="0"/>
                <a:ea typeface="Microsoft Yahei" pitchFamily="34" charset="-122"/>
                <a:cs typeface="Microsoft Yahei" pitchFamily="34" charset="-120"/>
              </a:rPr>
              <a:t>03</a:t>
            </a:r>
            <a:endParaRPr lang="en-US" sz="1440" dirty="0"/>
          </a:p>
        </p:txBody>
      </p:sp>
      <p:sp>
        <p:nvSpPr>
          <p:cNvPr id="8" name="Text 6"/>
          <p:cNvSpPr/>
          <p:nvPr/>
        </p:nvSpPr>
        <p:spPr>
          <a:xfrm>
            <a:off x="4278263" y="2423160"/>
            <a:ext cx="745435" cy="676656"/>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592" b="1" dirty="0">
                <a:solidFill>
                  <a:srgbClr val="3D4D83"/>
                </a:solidFill>
                <a:latin typeface="Microsoft Yahei" pitchFamily="34" charset="0"/>
                <a:ea typeface="Microsoft Yahei" pitchFamily="34" charset="-122"/>
                <a:cs typeface="Microsoft Yahei" pitchFamily="34" charset="-120"/>
              </a:rPr>
              <a:t>02</a:t>
            </a:r>
            <a:endParaRPr lang="en-US" sz="1440" dirty="0"/>
          </a:p>
        </p:txBody>
      </p:sp>
      <p:sp>
        <p:nvSpPr>
          <p:cNvPr id="9" name="Text 7"/>
          <p:cNvSpPr/>
          <p:nvPr/>
        </p:nvSpPr>
        <p:spPr>
          <a:xfrm>
            <a:off x="890230" y="1280160"/>
            <a:ext cx="3108960" cy="402336"/>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福特汽车的层级架构</a:t>
            </a:r>
            <a:endParaRPr lang="en-US" sz="1440" dirty="0"/>
          </a:p>
        </p:txBody>
      </p:sp>
      <p:sp>
        <p:nvSpPr>
          <p:cNvPr id="10" name="Text 8"/>
          <p:cNvSpPr/>
          <p:nvPr/>
        </p:nvSpPr>
        <p:spPr>
          <a:xfrm>
            <a:off x="890230" y="1639519"/>
            <a:ext cx="3108960" cy="1024128"/>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福特汽车制造公司以其高度整合优化的生产线和过于完美的层级架构而闻名，这种结构虽然提高了生产效率，但也使得即使是微小的变动也需要关闭工厂数周或数月。</a:t>
            </a:r>
            <a:endParaRPr lang="en-US" sz="1440" dirty="0"/>
          </a:p>
        </p:txBody>
      </p:sp>
      <p:sp>
        <p:nvSpPr>
          <p:cNvPr id="11" name="Text 9"/>
          <p:cNvSpPr/>
          <p:nvPr/>
        </p:nvSpPr>
        <p:spPr>
          <a:xfrm>
            <a:off x="5235854" y="2039112"/>
            <a:ext cx="3108960"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组织结构僵化问题</a:t>
            </a:r>
            <a:endParaRPr lang="en-US" sz="1440" dirty="0"/>
          </a:p>
        </p:txBody>
      </p:sp>
      <p:sp>
        <p:nvSpPr>
          <p:cNvPr id="12" name="Text 10"/>
          <p:cNvSpPr/>
          <p:nvPr/>
        </p:nvSpPr>
        <p:spPr>
          <a:xfrm>
            <a:off x="5236250" y="2441448"/>
            <a:ext cx="3108960" cy="1024128"/>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由于福特汽车的组织结构过于僵化，难以应对商业环境的变化，这导致了公司在面对市场变化时反应迟缓，无法及时调整战略以适应新的市场需求。</a:t>
            </a:r>
            <a:endParaRPr lang="en-US" sz="1440" dirty="0"/>
          </a:p>
        </p:txBody>
      </p:sp>
      <p:sp>
        <p:nvSpPr>
          <p:cNvPr id="13" name="Text 11"/>
          <p:cNvSpPr/>
          <p:nvPr/>
        </p:nvSpPr>
        <p:spPr>
          <a:xfrm>
            <a:off x="890230" y="2761488"/>
            <a:ext cx="3108960" cy="402336"/>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728" b="1" dirty="0">
                <a:solidFill>
                  <a:srgbClr val="3D4D83"/>
                </a:solidFill>
                <a:latin typeface="Microsoft Yahei" pitchFamily="34" charset="0"/>
                <a:ea typeface="Microsoft Yahei" pitchFamily="34" charset="-122"/>
                <a:cs typeface="Microsoft Yahei" pitchFamily="34" charset="-120"/>
              </a:rPr>
              <a:t>对商业环境变化的应对挑战</a:t>
            </a:r>
            <a:endParaRPr lang="en-US" sz="1440" dirty="0"/>
          </a:p>
        </p:txBody>
      </p:sp>
      <p:sp>
        <p:nvSpPr>
          <p:cNvPr id="14" name="Text 12"/>
          <p:cNvSpPr/>
          <p:nvPr/>
        </p:nvSpPr>
        <p:spPr>
          <a:xfrm>
            <a:off x="890230" y="3163824"/>
            <a:ext cx="3108960" cy="1060704"/>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福特汽车的例子表明，当企业的组织结构过于僵化时，将难以应对商业环境的变化，这可能会对企业的长期发展产生负面影响。</a:t>
            </a:r>
            <a:endParaRPr lang="en-US" sz="1440" dirty="0"/>
          </a:p>
        </p:txBody>
      </p:sp>
      <p:pic>
        <p:nvPicPr>
          <p:cNvPr id="15" name="Image 0" descr="preencoded.png">    </p:cNvPr>
          <p:cNvPicPr>
            <a:picLocks noChangeAspect="1"/>
          </p:cNvPicPr>
          <p:nvPr/>
        </p:nvPicPr>
        <p:blipFill>
          <a:blip r:embed="rId2"/>
          <a:stretch>
            <a:fillRect/>
          </a:stretch>
        </p:blipFill>
        <p:spPr>
          <a:xfrm>
            <a:off x="4205111" y="1182319"/>
            <a:ext cx="914400" cy="914400"/>
          </a:xfrm>
          <a:prstGeom prst="rect">
            <a:avLst/>
          </a:prstGeom>
        </p:spPr>
      </p:pic>
      <p:pic>
        <p:nvPicPr>
          <p:cNvPr id="16" name="Image 1" descr="preencoded.png">    </p:cNvPr>
          <p:cNvPicPr>
            <a:picLocks noChangeAspect="1"/>
          </p:cNvPicPr>
          <p:nvPr/>
        </p:nvPicPr>
        <p:blipFill>
          <a:blip r:embed="rId3"/>
          <a:stretch>
            <a:fillRect/>
          </a:stretch>
        </p:blipFill>
        <p:spPr>
          <a:xfrm>
            <a:off x="4205111" y="2304288"/>
            <a:ext cx="914400" cy="914400"/>
          </a:xfrm>
          <a:prstGeom prst="rect">
            <a:avLst/>
          </a:prstGeom>
        </p:spPr>
      </p:pic>
      <p:pic>
        <p:nvPicPr>
          <p:cNvPr id="17" name="Image 2" descr="preencoded.png">    </p:cNvPr>
          <p:cNvPicPr>
            <a:picLocks noChangeAspect="1"/>
          </p:cNvPicPr>
          <p:nvPr/>
        </p:nvPicPr>
        <p:blipFill>
          <a:blip r:embed="rId4"/>
          <a:stretch>
            <a:fillRect/>
          </a:stretch>
        </p:blipFill>
        <p:spPr>
          <a:xfrm>
            <a:off x="4205111" y="3310128"/>
            <a:ext cx="914400" cy="914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2024-12-05T05:02:39Z</dcterms:created>
  <dcterms:modified xsi:type="dcterms:W3CDTF">2024-12-05T05:02:39Z</dcterms:modified>
</cp:coreProperties>
</file>